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
  </p:handoutMasterIdLst>
  <p:sldIdLst>
    <p:sldId id="256" r:id="rId2"/>
    <p:sldId id="258" r:id="rId3"/>
    <p:sldId id="257" r:id="rId4"/>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Trabaud" initials="E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2"/>
    <a:srgbClr val="898989"/>
    <a:srgbClr val="DAE3F3"/>
    <a:srgbClr val="B4C7E7"/>
    <a:srgbClr val="FFFFFF"/>
    <a:srgbClr val="254061"/>
    <a:srgbClr val="203864"/>
    <a:srgbClr val="FFC000"/>
    <a:srgbClr val="E2AC00"/>
    <a:srgbClr val="A8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00" d="100"/>
          <a:sy n="200" d="100"/>
        </p:scale>
        <p:origin x="144" y="-3420"/>
      </p:cViewPr>
      <p:guideLst>
        <p:guide orient="horz" pos="3120"/>
        <p:guide pos="2160"/>
      </p:guideLst>
    </p:cSldViewPr>
  </p:slideViewPr>
  <p:notesTextViewPr>
    <p:cViewPr>
      <p:scale>
        <a:sx n="1" d="1"/>
        <a:sy n="1" d="1"/>
      </p:scale>
      <p:origin x="0" y="0"/>
    </p:cViewPr>
  </p:notesTextViewPr>
  <p:notesViewPr>
    <p:cSldViewPr snapToGrid="0">
      <p:cViewPr varScale="1">
        <p:scale>
          <a:sx n="70" d="100"/>
          <a:sy n="70" d="100"/>
        </p:scale>
        <p:origin x="187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W:\ECL%20MORPHIC%20Marketing\Reports\MPR's\Workings\2021\02%20February\MGOF\MGOF%20MPR%20Feb%202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W:\ECL%20MORPHIC%20Marketing\Reports\MPR's\Workings\2021\02%20February\MGOF\MGOF%20Allocation%20Charts%20Dashboard%20Feb%202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W:\ECL%20MORPHIC%20Marketing\Reports\MPR's\Workings\2021\02%20February\MGOF\MGOF%20Allocation%20Charts%20Dashboard%20Feb%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39609322624322"/>
          <c:y val="7.0520868735610878E-2"/>
          <c:w val="0.88959382794541986"/>
          <c:h val="0.84662371748985921"/>
        </c:manualLayout>
      </c:layout>
      <c:barChart>
        <c:barDir val="col"/>
        <c:grouping val="clustered"/>
        <c:varyColors val="0"/>
        <c:ser>
          <c:idx val="0"/>
          <c:order val="1"/>
          <c:tx>
            <c:strRef>
              <c:f>'Monthly Chart'!$C$1</c:f>
              <c:strCache>
                <c:ptCount val="1"/>
                <c:pt idx="0">
                  <c:v>Monthly Returns (RHS)</c:v>
                </c:pt>
              </c:strCache>
            </c:strRef>
          </c:tx>
          <c:spPr>
            <a:solidFill>
              <a:schemeClr val="accent1">
                <a:lumMod val="40000"/>
                <a:lumOff val="60000"/>
              </a:schemeClr>
            </a:solidFill>
            <a:ln w="12700">
              <a:solidFill>
                <a:srgbClr val="B4C7E7"/>
              </a:solidFill>
            </a:ln>
          </c:spPr>
          <c:invertIfNegative val="0"/>
          <c:dPt>
            <c:idx val="3"/>
            <c:invertIfNegative val="0"/>
            <c:bubble3D val="0"/>
            <c:extLst>
              <c:ext xmlns:c16="http://schemas.microsoft.com/office/drawing/2014/chart" uri="{C3380CC4-5D6E-409C-BE32-E72D297353CC}">
                <c16:uniqueId val="{00000000-50FB-41CD-9F6C-C7FB2F84BC8C}"/>
              </c:ext>
            </c:extLst>
          </c:dPt>
          <c:dPt>
            <c:idx val="5"/>
            <c:invertIfNegative val="0"/>
            <c:bubble3D val="0"/>
            <c:extLst>
              <c:ext xmlns:c16="http://schemas.microsoft.com/office/drawing/2014/chart" uri="{C3380CC4-5D6E-409C-BE32-E72D297353CC}">
                <c16:uniqueId val="{00000001-50FB-41CD-9F6C-C7FB2F84BC8C}"/>
              </c:ext>
            </c:extLst>
          </c:dPt>
          <c:dPt>
            <c:idx val="13"/>
            <c:invertIfNegative val="0"/>
            <c:bubble3D val="0"/>
            <c:extLst>
              <c:ext xmlns:c16="http://schemas.microsoft.com/office/drawing/2014/chart" uri="{C3380CC4-5D6E-409C-BE32-E72D297353CC}">
                <c16:uniqueId val="{00000002-50FB-41CD-9F6C-C7FB2F84BC8C}"/>
              </c:ext>
            </c:extLst>
          </c:dPt>
          <c:dPt>
            <c:idx val="18"/>
            <c:invertIfNegative val="0"/>
            <c:bubble3D val="0"/>
            <c:extLst>
              <c:ext xmlns:c16="http://schemas.microsoft.com/office/drawing/2014/chart" uri="{C3380CC4-5D6E-409C-BE32-E72D297353CC}">
                <c16:uniqueId val="{00000003-50FB-41CD-9F6C-C7FB2F84BC8C}"/>
              </c:ext>
            </c:extLst>
          </c:dPt>
          <c:dPt>
            <c:idx val="19"/>
            <c:invertIfNegative val="0"/>
            <c:bubble3D val="0"/>
            <c:extLst>
              <c:ext xmlns:c16="http://schemas.microsoft.com/office/drawing/2014/chart" uri="{C3380CC4-5D6E-409C-BE32-E72D297353CC}">
                <c16:uniqueId val="{00000004-50FB-41CD-9F6C-C7FB2F84BC8C}"/>
              </c:ext>
            </c:extLst>
          </c:dPt>
          <c:dPt>
            <c:idx val="20"/>
            <c:invertIfNegative val="0"/>
            <c:bubble3D val="0"/>
            <c:extLst>
              <c:ext xmlns:c16="http://schemas.microsoft.com/office/drawing/2014/chart" uri="{C3380CC4-5D6E-409C-BE32-E72D297353CC}">
                <c16:uniqueId val="{00000005-50FB-41CD-9F6C-C7FB2F84BC8C}"/>
              </c:ext>
            </c:extLst>
          </c:dPt>
          <c:dPt>
            <c:idx val="24"/>
            <c:invertIfNegative val="0"/>
            <c:bubble3D val="0"/>
            <c:extLst>
              <c:ext xmlns:c16="http://schemas.microsoft.com/office/drawing/2014/chart" uri="{C3380CC4-5D6E-409C-BE32-E72D297353CC}">
                <c16:uniqueId val="{00000006-50FB-41CD-9F6C-C7FB2F84BC8C}"/>
              </c:ext>
            </c:extLst>
          </c:dPt>
          <c:cat>
            <c:numRef>
              <c:f>'Monthly Chart'!$A$2:$A$103</c:f>
              <c:numCache>
                <c:formatCode>mmm\-yy</c:formatCode>
                <c:ptCount val="102"/>
                <c:pt idx="0">
                  <c:v>41122</c:v>
                </c:pt>
                <c:pt idx="1">
                  <c:v>41152</c:v>
                </c:pt>
                <c:pt idx="2">
                  <c:v>41180</c:v>
                </c:pt>
                <c:pt idx="3">
                  <c:v>41213</c:v>
                </c:pt>
                <c:pt idx="4">
                  <c:v>41243</c:v>
                </c:pt>
                <c:pt idx="5">
                  <c:v>41274</c:v>
                </c:pt>
                <c:pt idx="6">
                  <c:v>41305</c:v>
                </c:pt>
                <c:pt idx="7">
                  <c:v>41333</c:v>
                </c:pt>
                <c:pt idx="8">
                  <c:v>41362</c:v>
                </c:pt>
                <c:pt idx="9">
                  <c:v>41394</c:v>
                </c:pt>
                <c:pt idx="10">
                  <c:v>41425</c:v>
                </c:pt>
                <c:pt idx="11">
                  <c:v>41453</c:v>
                </c:pt>
                <c:pt idx="12">
                  <c:v>41486</c:v>
                </c:pt>
                <c:pt idx="13">
                  <c:v>41516</c:v>
                </c:pt>
                <c:pt idx="14">
                  <c:v>41547</c:v>
                </c:pt>
                <c:pt idx="15">
                  <c:v>41578</c:v>
                </c:pt>
                <c:pt idx="16">
                  <c:v>41607</c:v>
                </c:pt>
                <c:pt idx="17">
                  <c:v>41639</c:v>
                </c:pt>
                <c:pt idx="18">
                  <c:v>41670</c:v>
                </c:pt>
                <c:pt idx="19">
                  <c:v>41698</c:v>
                </c:pt>
                <c:pt idx="20">
                  <c:v>41729</c:v>
                </c:pt>
                <c:pt idx="21">
                  <c:v>41759</c:v>
                </c:pt>
                <c:pt idx="22">
                  <c:v>41789</c:v>
                </c:pt>
                <c:pt idx="23">
                  <c:v>41820</c:v>
                </c:pt>
                <c:pt idx="24">
                  <c:v>41851</c:v>
                </c:pt>
                <c:pt idx="25">
                  <c:v>41880</c:v>
                </c:pt>
                <c:pt idx="26">
                  <c:v>41912</c:v>
                </c:pt>
                <c:pt idx="27">
                  <c:v>41943</c:v>
                </c:pt>
                <c:pt idx="28">
                  <c:v>41971</c:v>
                </c:pt>
                <c:pt idx="29">
                  <c:v>42004</c:v>
                </c:pt>
                <c:pt idx="30">
                  <c:v>42034</c:v>
                </c:pt>
                <c:pt idx="31">
                  <c:v>42062</c:v>
                </c:pt>
                <c:pt idx="32">
                  <c:v>42094</c:v>
                </c:pt>
                <c:pt idx="33">
                  <c:v>42124</c:v>
                </c:pt>
                <c:pt idx="34">
                  <c:v>42153</c:v>
                </c:pt>
                <c:pt idx="35">
                  <c:v>42185</c:v>
                </c:pt>
                <c:pt idx="36">
                  <c:v>42216</c:v>
                </c:pt>
                <c:pt idx="37">
                  <c:v>42247</c:v>
                </c:pt>
                <c:pt idx="38">
                  <c:v>42277</c:v>
                </c:pt>
                <c:pt idx="39">
                  <c:v>42307</c:v>
                </c:pt>
                <c:pt idx="40">
                  <c:v>42338</c:v>
                </c:pt>
                <c:pt idx="41">
                  <c:v>42369</c:v>
                </c:pt>
                <c:pt idx="42">
                  <c:v>42398</c:v>
                </c:pt>
                <c:pt idx="43">
                  <c:v>42429</c:v>
                </c:pt>
                <c:pt idx="44">
                  <c:v>42460</c:v>
                </c:pt>
                <c:pt idx="45">
                  <c:v>42489</c:v>
                </c:pt>
                <c:pt idx="46">
                  <c:v>42521</c:v>
                </c:pt>
                <c:pt idx="47">
                  <c:v>42551</c:v>
                </c:pt>
                <c:pt idx="48">
                  <c:v>42580</c:v>
                </c:pt>
                <c:pt idx="49">
                  <c:v>42613</c:v>
                </c:pt>
                <c:pt idx="50">
                  <c:v>42643</c:v>
                </c:pt>
                <c:pt idx="51">
                  <c:v>42674</c:v>
                </c:pt>
                <c:pt idx="52">
                  <c:v>42704</c:v>
                </c:pt>
                <c:pt idx="53">
                  <c:v>42734</c:v>
                </c:pt>
                <c:pt idx="54">
                  <c:v>42766</c:v>
                </c:pt>
                <c:pt idx="55">
                  <c:v>42794</c:v>
                </c:pt>
                <c:pt idx="56">
                  <c:v>42825</c:v>
                </c:pt>
                <c:pt idx="57">
                  <c:v>42853</c:v>
                </c:pt>
                <c:pt idx="58">
                  <c:v>42886</c:v>
                </c:pt>
                <c:pt idx="59">
                  <c:v>42916</c:v>
                </c:pt>
                <c:pt idx="60">
                  <c:v>42947</c:v>
                </c:pt>
                <c:pt idx="61">
                  <c:v>42978</c:v>
                </c:pt>
                <c:pt idx="62">
                  <c:v>43007</c:v>
                </c:pt>
                <c:pt idx="63">
                  <c:v>43039</c:v>
                </c:pt>
                <c:pt idx="64">
                  <c:v>43069</c:v>
                </c:pt>
                <c:pt idx="65">
                  <c:v>43098</c:v>
                </c:pt>
                <c:pt idx="66">
                  <c:v>43131</c:v>
                </c:pt>
                <c:pt idx="67">
                  <c:v>43159</c:v>
                </c:pt>
                <c:pt idx="68">
                  <c:v>43189</c:v>
                </c:pt>
                <c:pt idx="69">
                  <c:v>43220</c:v>
                </c:pt>
                <c:pt idx="70">
                  <c:v>43251</c:v>
                </c:pt>
                <c:pt idx="71">
                  <c:v>43280</c:v>
                </c:pt>
                <c:pt idx="72">
                  <c:v>43312</c:v>
                </c:pt>
                <c:pt idx="73">
                  <c:v>43343</c:v>
                </c:pt>
                <c:pt idx="74">
                  <c:v>43371</c:v>
                </c:pt>
                <c:pt idx="75">
                  <c:v>43404</c:v>
                </c:pt>
                <c:pt idx="76">
                  <c:v>43434</c:v>
                </c:pt>
                <c:pt idx="77">
                  <c:v>43465</c:v>
                </c:pt>
                <c:pt idx="78">
                  <c:v>43496</c:v>
                </c:pt>
                <c:pt idx="79">
                  <c:v>43524</c:v>
                </c:pt>
                <c:pt idx="80">
                  <c:v>43553</c:v>
                </c:pt>
                <c:pt idx="81">
                  <c:v>43585</c:v>
                </c:pt>
                <c:pt idx="82">
                  <c:v>43616</c:v>
                </c:pt>
                <c:pt idx="83">
                  <c:v>43646</c:v>
                </c:pt>
                <c:pt idx="84">
                  <c:v>43677</c:v>
                </c:pt>
                <c:pt idx="85">
                  <c:v>43707</c:v>
                </c:pt>
                <c:pt idx="86">
                  <c:v>43738</c:v>
                </c:pt>
                <c:pt idx="87">
                  <c:v>43769</c:v>
                </c:pt>
                <c:pt idx="88">
                  <c:v>43798</c:v>
                </c:pt>
                <c:pt idx="89">
                  <c:v>43830</c:v>
                </c:pt>
                <c:pt idx="90">
                  <c:v>43861</c:v>
                </c:pt>
                <c:pt idx="91">
                  <c:v>43890</c:v>
                </c:pt>
                <c:pt idx="92">
                  <c:v>43921</c:v>
                </c:pt>
                <c:pt idx="93">
                  <c:v>43951</c:v>
                </c:pt>
                <c:pt idx="94">
                  <c:v>43982</c:v>
                </c:pt>
                <c:pt idx="95">
                  <c:v>44012</c:v>
                </c:pt>
                <c:pt idx="96">
                  <c:v>44043</c:v>
                </c:pt>
                <c:pt idx="97">
                  <c:v>44074</c:v>
                </c:pt>
                <c:pt idx="98">
                  <c:v>44104</c:v>
                </c:pt>
                <c:pt idx="99">
                  <c:v>44135</c:v>
                </c:pt>
                <c:pt idx="100">
                  <c:v>44165</c:v>
                </c:pt>
                <c:pt idx="101">
                  <c:v>44196</c:v>
                </c:pt>
              </c:numCache>
            </c:numRef>
          </c:cat>
          <c:val>
            <c:numRef>
              <c:f>'Monthly Chart'!$C$2:$C$105</c:f>
              <c:numCache>
                <c:formatCode>0.00%</c:formatCode>
                <c:ptCount val="104"/>
                <c:pt idx="1">
                  <c:v>4.8203999999999914E-2</c:v>
                </c:pt>
                <c:pt idx="2">
                  <c:v>2.3049902499895136E-2</c:v>
                </c:pt>
                <c:pt idx="3">
                  <c:v>-5.2482130617840239E-3</c:v>
                </c:pt>
                <c:pt idx="4">
                  <c:v>4.0150477577884924E-3</c:v>
                </c:pt>
                <c:pt idx="5">
                  <c:v>3.1332748221321705E-2</c:v>
                </c:pt>
                <c:pt idx="6">
                  <c:v>4.1708236086541506E-2</c:v>
                </c:pt>
                <c:pt idx="7">
                  <c:v>8.9949315516126838E-3</c:v>
                </c:pt>
                <c:pt idx="8">
                  <c:v>9.8863219402618441E-3</c:v>
                </c:pt>
                <c:pt idx="9">
                  <c:v>2.8010807897133727E-2</c:v>
                </c:pt>
                <c:pt idx="10">
                  <c:v>6.7726525282124861E-2</c:v>
                </c:pt>
                <c:pt idx="11">
                  <c:v>1.8403201367574562E-2</c:v>
                </c:pt>
                <c:pt idx="12">
                  <c:v>7.7081023995614339E-2</c:v>
                </c:pt>
                <c:pt idx="13">
                  <c:v>-1.5664844627704455E-2</c:v>
                </c:pt>
                <c:pt idx="14">
                  <c:v>2.6088874019101205E-3</c:v>
                </c:pt>
                <c:pt idx="15">
                  <c:v>3.1407203816917306E-2</c:v>
                </c:pt>
                <c:pt idx="16">
                  <c:v>5.475075424846132E-2</c:v>
                </c:pt>
                <c:pt idx="17">
                  <c:v>3.8484490617126443E-2</c:v>
                </c:pt>
                <c:pt idx="18">
                  <c:v>-1.6580230689211883E-2</c:v>
                </c:pt>
                <c:pt idx="19">
                  <c:v>-7.0737077844210683E-3</c:v>
                </c:pt>
                <c:pt idx="20">
                  <c:v>-2.6304752767444817E-2</c:v>
                </c:pt>
                <c:pt idx="21">
                  <c:v>7.54200828749374E-3</c:v>
                </c:pt>
                <c:pt idx="22">
                  <c:v>3.9117032258433548E-2</c:v>
                </c:pt>
                <c:pt idx="23">
                  <c:v>1.0744070019111929E-2</c:v>
                </c:pt>
                <c:pt idx="24">
                  <c:v>-7.2621497395546353E-3</c:v>
                </c:pt>
                <c:pt idx="25">
                  <c:v>1.2794823131063282E-2</c:v>
                </c:pt>
                <c:pt idx="26">
                  <c:v>3.1977746440665644E-2</c:v>
                </c:pt>
                <c:pt idx="27">
                  <c:v>1.1234305015052293E-2</c:v>
                </c:pt>
                <c:pt idx="28">
                  <c:v>5.2401975021783231E-2</c:v>
                </c:pt>
                <c:pt idx="29">
                  <c:v>2.6244542448846664E-2</c:v>
                </c:pt>
                <c:pt idx="30">
                  <c:v>4.4213985995992688E-2</c:v>
                </c:pt>
                <c:pt idx="31">
                  <c:v>3.0833356569126114E-2</c:v>
                </c:pt>
                <c:pt idx="32">
                  <c:v>1.6130604870948195E-2</c:v>
                </c:pt>
                <c:pt idx="33">
                  <c:v>2.0119428930143179E-4</c:v>
                </c:pt>
                <c:pt idx="34">
                  <c:v>3.7875097714335615E-2</c:v>
                </c:pt>
                <c:pt idx="35">
                  <c:v>-2.4409719758145099E-2</c:v>
                </c:pt>
                <c:pt idx="36">
                  <c:v>5.1309535395727579E-2</c:v>
                </c:pt>
                <c:pt idx="37">
                  <c:v>-3.5170055006573997E-2</c:v>
                </c:pt>
                <c:pt idx="38">
                  <c:v>-2.9841341051584758E-2</c:v>
                </c:pt>
                <c:pt idx="39">
                  <c:v>4.0220226253808056E-2</c:v>
                </c:pt>
                <c:pt idx="40">
                  <c:v>-1.3540624765120413E-2</c:v>
                </c:pt>
                <c:pt idx="41">
                  <c:v>-2.4753007187554354E-2</c:v>
                </c:pt>
                <c:pt idx="42">
                  <c:v>-1.9848941044805501E-2</c:v>
                </c:pt>
                <c:pt idx="43">
                  <c:v>-2.2356721050580508E-2</c:v>
                </c:pt>
                <c:pt idx="44">
                  <c:v>-4.0689328371729117E-3</c:v>
                </c:pt>
                <c:pt idx="45">
                  <c:v>2.087699178760416E-2</c:v>
                </c:pt>
                <c:pt idx="46">
                  <c:v>5.0506573599503168E-2</c:v>
                </c:pt>
                <c:pt idx="47">
                  <c:v>-2.7315705274585822E-2</c:v>
                </c:pt>
                <c:pt idx="48">
                  <c:v>1.6317388741342365E-2</c:v>
                </c:pt>
                <c:pt idx="49">
                  <c:v>9.9198500078003793E-3</c:v>
                </c:pt>
                <c:pt idx="50">
                  <c:v>-9.4569087570024468E-3</c:v>
                </c:pt>
                <c:pt idx="51">
                  <c:v>-2.0858600134508687E-2</c:v>
                </c:pt>
                <c:pt idx="52">
                  <c:v>3.6562716424745068E-2</c:v>
                </c:pt>
                <c:pt idx="53">
                  <c:v>3.8482671479401542E-2</c:v>
                </c:pt>
                <c:pt idx="54">
                  <c:v>-1.4672048795857706E-2</c:v>
                </c:pt>
                <c:pt idx="55">
                  <c:v>9.2874711651975694E-3</c:v>
                </c:pt>
                <c:pt idx="56">
                  <c:v>2.2077778021322603E-2</c:v>
                </c:pt>
                <c:pt idx="57">
                  <c:v>4.6113804442480477E-2</c:v>
                </c:pt>
                <c:pt idx="58">
                  <c:v>2.5157494475812614E-2</c:v>
                </c:pt>
                <c:pt idx="59">
                  <c:v>-2.9965411007880083E-2</c:v>
                </c:pt>
                <c:pt idx="60">
                  <c:v>-1.138392488429818E-2</c:v>
                </c:pt>
                <c:pt idx="61">
                  <c:v>-1.552562968860749E-3</c:v>
                </c:pt>
                <c:pt idx="62">
                  <c:v>3.7832548763796492E-2</c:v>
                </c:pt>
                <c:pt idx="63">
                  <c:v>5.1333065038761116E-2</c:v>
                </c:pt>
                <c:pt idx="64">
                  <c:v>2.6443197624892667E-2</c:v>
                </c:pt>
                <c:pt idx="65">
                  <c:v>-2.2387502217740107E-2</c:v>
                </c:pt>
                <c:pt idx="66">
                  <c:v>1.9167653055908618E-2</c:v>
                </c:pt>
                <c:pt idx="67">
                  <c:v>3.1977290180229545E-4</c:v>
                </c:pt>
                <c:pt idx="68">
                  <c:v>7.2026914132177211E-3</c:v>
                </c:pt>
                <c:pt idx="69">
                  <c:v>9.0678802008608006E-3</c:v>
                </c:pt>
                <c:pt idx="70">
                  <c:v>4.0515061605694846E-3</c:v>
                </c:pt>
                <c:pt idx="71">
                  <c:v>-3.1920251775207076E-3</c:v>
                </c:pt>
                <c:pt idx="72">
                  <c:v>7.0389670760342415E-3</c:v>
                </c:pt>
                <c:pt idx="73">
                  <c:v>2.7323303359113149E-2</c:v>
                </c:pt>
                <c:pt idx="74">
                  <c:v>-9.8371214365364779E-3</c:v>
                </c:pt>
                <c:pt idx="75">
                  <c:v>-5.4397608526555397E-2</c:v>
                </c:pt>
                <c:pt idx="76">
                  <c:v>-9.9732234706241263E-3</c:v>
                </c:pt>
                <c:pt idx="77">
                  <c:v>-3.7105403874691079E-2</c:v>
                </c:pt>
                <c:pt idx="78">
                  <c:v>3.357016441040761E-2</c:v>
                </c:pt>
                <c:pt idx="79">
                  <c:v>3.68194824187702E-2</c:v>
                </c:pt>
                <c:pt idx="80">
                  <c:v>9.8607511563184591E-3</c:v>
                </c:pt>
                <c:pt idx="81">
                  <c:v>3.5379565612123853E-2</c:v>
                </c:pt>
                <c:pt idx="82">
                  <c:v>-4.2105781773477569E-2</c:v>
                </c:pt>
                <c:pt idx="83">
                  <c:v>3.9092407583843913E-2</c:v>
                </c:pt>
                <c:pt idx="84">
                  <c:v>1.8369611619184489E-2</c:v>
                </c:pt>
                <c:pt idx="85">
                  <c:v>7.2062071329792587E-4</c:v>
                </c:pt>
                <c:pt idx="86">
                  <c:v>1.401635027242687E-2</c:v>
                </c:pt>
                <c:pt idx="87">
                  <c:v>-1.7828394663087499E-3</c:v>
                </c:pt>
                <c:pt idx="88">
                  <c:v>3.8387709302345696E-2</c:v>
                </c:pt>
                <c:pt idx="89">
                  <c:v>-6.723120405881633E-3</c:v>
                </c:pt>
                <c:pt idx="90">
                  <c:v>4.2907032809061052E-2</c:v>
                </c:pt>
                <c:pt idx="91">
                  <c:v>-2.8849050556203348E-2</c:v>
                </c:pt>
                <c:pt idx="92">
                  <c:v>-6.7781061062296533E-2</c:v>
                </c:pt>
                <c:pt idx="93">
                  <c:v>1.1900000000000001E-2</c:v>
                </c:pt>
                <c:pt idx="94">
                  <c:v>3.8399999999999997E-2</c:v>
                </c:pt>
                <c:pt idx="95">
                  <c:v>-5.4999999999999997E-3</c:v>
                </c:pt>
                <c:pt idx="96">
                  <c:v>2.5000000000000001E-2</c:v>
                </c:pt>
                <c:pt idx="97">
                  <c:v>1.8499999999999999E-2</c:v>
                </c:pt>
                <c:pt idx="98">
                  <c:v>3.7000000000000002E-3</c:v>
                </c:pt>
                <c:pt idx="99">
                  <c:v>-1.1000000000000001E-3</c:v>
                </c:pt>
                <c:pt idx="100">
                  <c:v>4.3499999999999997E-2</c:v>
                </c:pt>
                <c:pt idx="101">
                  <c:v>1.61E-2</c:v>
                </c:pt>
                <c:pt idx="102">
                  <c:v>9.1999999999999998E-2</c:v>
                </c:pt>
                <c:pt idx="103">
                  <c:v>1.4E-2</c:v>
                </c:pt>
              </c:numCache>
            </c:numRef>
          </c:val>
          <c:extLst>
            <c:ext xmlns:c16="http://schemas.microsoft.com/office/drawing/2014/chart" uri="{C3380CC4-5D6E-409C-BE32-E72D297353CC}">
              <c16:uniqueId val="{00000007-50FB-41CD-9F6C-C7FB2F84BC8C}"/>
            </c:ext>
          </c:extLst>
        </c:ser>
        <c:dLbls>
          <c:showLegendKey val="0"/>
          <c:showVal val="0"/>
          <c:showCatName val="0"/>
          <c:showSerName val="0"/>
          <c:showPercent val="0"/>
          <c:showBubbleSize val="0"/>
        </c:dLbls>
        <c:gapWidth val="17"/>
        <c:overlap val="100"/>
        <c:axId val="179619032"/>
        <c:axId val="179616600"/>
      </c:barChart>
      <c:lineChart>
        <c:grouping val="standard"/>
        <c:varyColors val="0"/>
        <c:ser>
          <c:idx val="1"/>
          <c:order val="0"/>
          <c:tx>
            <c:strRef>
              <c:f>'Monthly Chart'!$B$1</c:f>
              <c:strCache>
                <c:ptCount val="1"/>
                <c:pt idx="0">
                  <c:v>Value (LHS)</c:v>
                </c:pt>
              </c:strCache>
            </c:strRef>
          </c:tx>
          <c:spPr>
            <a:ln w="25400">
              <a:solidFill>
                <a:srgbClr val="17375E"/>
              </a:solidFill>
            </a:ln>
          </c:spPr>
          <c:marker>
            <c:symbol val="none"/>
          </c:marker>
          <c:cat>
            <c:numRef>
              <c:f>'Monthly Chart'!$A$2:$A$105</c:f>
              <c:numCache>
                <c:formatCode>mmm\-yy</c:formatCode>
                <c:ptCount val="104"/>
                <c:pt idx="0">
                  <c:v>41122</c:v>
                </c:pt>
                <c:pt idx="1">
                  <c:v>41152</c:v>
                </c:pt>
                <c:pt idx="2">
                  <c:v>41180</c:v>
                </c:pt>
                <c:pt idx="3">
                  <c:v>41213</c:v>
                </c:pt>
                <c:pt idx="4">
                  <c:v>41243</c:v>
                </c:pt>
                <c:pt idx="5">
                  <c:v>41274</c:v>
                </c:pt>
                <c:pt idx="6">
                  <c:v>41305</c:v>
                </c:pt>
                <c:pt idx="7">
                  <c:v>41333</c:v>
                </c:pt>
                <c:pt idx="8">
                  <c:v>41362</c:v>
                </c:pt>
                <c:pt idx="9">
                  <c:v>41394</c:v>
                </c:pt>
                <c:pt idx="10">
                  <c:v>41425</c:v>
                </c:pt>
                <c:pt idx="11">
                  <c:v>41453</c:v>
                </c:pt>
                <c:pt idx="12">
                  <c:v>41486</c:v>
                </c:pt>
                <c:pt idx="13">
                  <c:v>41516</c:v>
                </c:pt>
                <c:pt idx="14">
                  <c:v>41547</c:v>
                </c:pt>
                <c:pt idx="15">
                  <c:v>41578</c:v>
                </c:pt>
                <c:pt idx="16">
                  <c:v>41607</c:v>
                </c:pt>
                <c:pt idx="17">
                  <c:v>41639</c:v>
                </c:pt>
                <c:pt idx="18">
                  <c:v>41670</c:v>
                </c:pt>
                <c:pt idx="19">
                  <c:v>41698</c:v>
                </c:pt>
                <c:pt idx="20">
                  <c:v>41729</c:v>
                </c:pt>
                <c:pt idx="21">
                  <c:v>41759</c:v>
                </c:pt>
                <c:pt idx="22">
                  <c:v>41789</c:v>
                </c:pt>
                <c:pt idx="23">
                  <c:v>41820</c:v>
                </c:pt>
                <c:pt idx="24">
                  <c:v>41851</c:v>
                </c:pt>
                <c:pt idx="25">
                  <c:v>41880</c:v>
                </c:pt>
                <c:pt idx="26">
                  <c:v>41912</c:v>
                </c:pt>
                <c:pt idx="27">
                  <c:v>41943</c:v>
                </c:pt>
                <c:pt idx="28">
                  <c:v>41971</c:v>
                </c:pt>
                <c:pt idx="29">
                  <c:v>42004</c:v>
                </c:pt>
                <c:pt idx="30">
                  <c:v>42034</c:v>
                </c:pt>
                <c:pt idx="31">
                  <c:v>42062</c:v>
                </c:pt>
                <c:pt idx="32">
                  <c:v>42094</c:v>
                </c:pt>
                <c:pt idx="33">
                  <c:v>42124</c:v>
                </c:pt>
                <c:pt idx="34">
                  <c:v>42153</c:v>
                </c:pt>
                <c:pt idx="35">
                  <c:v>42185</c:v>
                </c:pt>
                <c:pt idx="36">
                  <c:v>42216</c:v>
                </c:pt>
                <c:pt idx="37">
                  <c:v>42247</c:v>
                </c:pt>
                <c:pt idx="38">
                  <c:v>42277</c:v>
                </c:pt>
                <c:pt idx="39">
                  <c:v>42307</c:v>
                </c:pt>
                <c:pt idx="40">
                  <c:v>42338</c:v>
                </c:pt>
                <c:pt idx="41">
                  <c:v>42369</c:v>
                </c:pt>
                <c:pt idx="42">
                  <c:v>42398</c:v>
                </c:pt>
                <c:pt idx="43">
                  <c:v>42429</c:v>
                </c:pt>
                <c:pt idx="44">
                  <c:v>42460</c:v>
                </c:pt>
                <c:pt idx="45">
                  <c:v>42489</c:v>
                </c:pt>
                <c:pt idx="46">
                  <c:v>42521</c:v>
                </c:pt>
                <c:pt idx="47">
                  <c:v>42551</c:v>
                </c:pt>
                <c:pt idx="48">
                  <c:v>42580</c:v>
                </c:pt>
                <c:pt idx="49">
                  <c:v>42613</c:v>
                </c:pt>
                <c:pt idx="50">
                  <c:v>42643</c:v>
                </c:pt>
                <c:pt idx="51">
                  <c:v>42674</c:v>
                </c:pt>
                <c:pt idx="52">
                  <c:v>42704</c:v>
                </c:pt>
                <c:pt idx="53">
                  <c:v>42734</c:v>
                </c:pt>
                <c:pt idx="54">
                  <c:v>42766</c:v>
                </c:pt>
                <c:pt idx="55">
                  <c:v>42794</c:v>
                </c:pt>
                <c:pt idx="56">
                  <c:v>42825</c:v>
                </c:pt>
                <c:pt idx="57">
                  <c:v>42853</c:v>
                </c:pt>
                <c:pt idx="58">
                  <c:v>42886</c:v>
                </c:pt>
                <c:pt idx="59">
                  <c:v>42916</c:v>
                </c:pt>
                <c:pt idx="60">
                  <c:v>42947</c:v>
                </c:pt>
                <c:pt idx="61">
                  <c:v>42978</c:v>
                </c:pt>
                <c:pt idx="62">
                  <c:v>43007</c:v>
                </c:pt>
                <c:pt idx="63">
                  <c:v>43039</c:v>
                </c:pt>
                <c:pt idx="64">
                  <c:v>43069</c:v>
                </c:pt>
                <c:pt idx="65">
                  <c:v>43098</c:v>
                </c:pt>
                <c:pt idx="66">
                  <c:v>43131</c:v>
                </c:pt>
                <c:pt idx="67">
                  <c:v>43159</c:v>
                </c:pt>
                <c:pt idx="68">
                  <c:v>43189</c:v>
                </c:pt>
                <c:pt idx="69">
                  <c:v>43220</c:v>
                </c:pt>
                <c:pt idx="70">
                  <c:v>43251</c:v>
                </c:pt>
                <c:pt idx="71">
                  <c:v>43280</c:v>
                </c:pt>
                <c:pt idx="72">
                  <c:v>43312</c:v>
                </c:pt>
                <c:pt idx="73">
                  <c:v>43343</c:v>
                </c:pt>
                <c:pt idx="74">
                  <c:v>43371</c:v>
                </c:pt>
                <c:pt idx="75">
                  <c:v>43404</c:v>
                </c:pt>
                <c:pt idx="76">
                  <c:v>43434</c:v>
                </c:pt>
                <c:pt idx="77">
                  <c:v>43465</c:v>
                </c:pt>
                <c:pt idx="78">
                  <c:v>43496</c:v>
                </c:pt>
                <c:pt idx="79">
                  <c:v>43524</c:v>
                </c:pt>
                <c:pt idx="80">
                  <c:v>43553</c:v>
                </c:pt>
                <c:pt idx="81">
                  <c:v>43585</c:v>
                </c:pt>
                <c:pt idx="82">
                  <c:v>43616</c:v>
                </c:pt>
                <c:pt idx="83">
                  <c:v>43646</c:v>
                </c:pt>
                <c:pt idx="84">
                  <c:v>43677</c:v>
                </c:pt>
                <c:pt idx="85">
                  <c:v>43707</c:v>
                </c:pt>
                <c:pt idx="86">
                  <c:v>43738</c:v>
                </c:pt>
                <c:pt idx="87">
                  <c:v>43769</c:v>
                </c:pt>
                <c:pt idx="88">
                  <c:v>43798</c:v>
                </c:pt>
                <c:pt idx="89">
                  <c:v>43830</c:v>
                </c:pt>
                <c:pt idx="90">
                  <c:v>43861</c:v>
                </c:pt>
                <c:pt idx="91">
                  <c:v>43890</c:v>
                </c:pt>
                <c:pt idx="92">
                  <c:v>43921</c:v>
                </c:pt>
                <c:pt idx="93">
                  <c:v>43951</c:v>
                </c:pt>
                <c:pt idx="94">
                  <c:v>43982</c:v>
                </c:pt>
                <c:pt idx="95">
                  <c:v>44012</c:v>
                </c:pt>
                <c:pt idx="96">
                  <c:v>44043</c:v>
                </c:pt>
                <c:pt idx="97">
                  <c:v>44074</c:v>
                </c:pt>
                <c:pt idx="98">
                  <c:v>44104</c:v>
                </c:pt>
                <c:pt idx="99">
                  <c:v>44135</c:v>
                </c:pt>
                <c:pt idx="100">
                  <c:v>44165</c:v>
                </c:pt>
                <c:pt idx="101">
                  <c:v>44196</c:v>
                </c:pt>
                <c:pt idx="102">
                  <c:v>44227</c:v>
                </c:pt>
                <c:pt idx="103">
                  <c:v>44255</c:v>
                </c:pt>
              </c:numCache>
            </c:numRef>
          </c:cat>
          <c:val>
            <c:numRef>
              <c:f>'Monthly Chart'!$B$2:$B$105</c:f>
              <c:numCache>
                <c:formatCode>#,##0.00</c:formatCode>
                <c:ptCount val="104"/>
                <c:pt idx="0">
                  <c:v>10000</c:v>
                </c:pt>
                <c:pt idx="1">
                  <c:v>10482.039999999997</c:v>
                </c:pt>
                <c:pt idx="2">
                  <c:v>10723.65</c:v>
                </c:pt>
                <c:pt idx="3">
                  <c:v>10667.37</c:v>
                </c:pt>
                <c:pt idx="4">
                  <c:v>10710.199999999999</c:v>
                </c:pt>
                <c:pt idx="5">
                  <c:v>11045.779999999997</c:v>
                </c:pt>
                <c:pt idx="6">
                  <c:v>11506.479999999996</c:v>
                </c:pt>
                <c:pt idx="7">
                  <c:v>11609.979999999992</c:v>
                </c:pt>
                <c:pt idx="8">
                  <c:v>11724.759999999993</c:v>
                </c:pt>
                <c:pt idx="9">
                  <c:v>12053.179999999991</c:v>
                </c:pt>
                <c:pt idx="10">
                  <c:v>12869.499999999993</c:v>
                </c:pt>
                <c:pt idx="11">
                  <c:v>13106.339999999991</c:v>
                </c:pt>
                <c:pt idx="12">
                  <c:v>14116.590108034674</c:v>
                </c:pt>
                <c:pt idx="13">
                  <c:v>13895.455917319321</c:v>
                </c:pt>
                <c:pt idx="14">
                  <c:v>13931.70759720581</c:v>
                </c:pt>
                <c:pt idx="15">
                  <c:v>14369.263577228949</c:v>
                </c:pt>
                <c:pt idx="16">
                  <c:v>15155.991596077167</c:v>
                </c:pt>
                <c:pt idx="17">
                  <c:v>15739.262212449647</c:v>
                </c:pt>
                <c:pt idx="18">
                  <c:v>15478.30161408923</c:v>
                </c:pt>
                <c:pt idx="19">
                  <c:v>15368.81263147203</c:v>
                </c:pt>
                <c:pt idx="20">
                  <c:v>14964.539814871965</c:v>
                </c:pt>
                <c:pt idx="21">
                  <c:v>15077.402498174259</c:v>
                </c:pt>
                <c:pt idx="22">
                  <c:v>15667.185738068729</c:v>
                </c:pt>
                <c:pt idx="23">
                  <c:v>15835.51507864097</c:v>
                </c:pt>
                <c:pt idx="24">
                  <c:v>15720.5151969369</c:v>
                </c:pt>
                <c:pt idx="25">
                  <c:v>15921.656408410894</c:v>
                </c:pt>
                <c:pt idx="26">
                  <c:v>16430.795099954463</c:v>
                </c:pt>
                <c:pt idx="27">
                  <c:v>16615.383663747183</c:v>
                </c:pt>
                <c:pt idx="28">
                  <c:v>17486.062583472205</c:v>
                </c:pt>
                <c:pt idx="29">
                  <c:v>17944.976295207325</c:v>
                </c:pt>
                <c:pt idx="30">
                  <c:v>18738.395225822052</c:v>
                </c:pt>
                <c:pt idx="31">
                  <c:v>19316.16284735304</c:v>
                </c:pt>
                <c:pt idx="32">
                  <c:v>19627.744237866584</c:v>
                </c:pt>
                <c:pt idx="33">
                  <c:v>19631.693227919102</c:v>
                </c:pt>
                <c:pt idx="34">
                  <c:v>20375.24552722439</c:v>
                </c:pt>
                <c:pt idx="35">
                  <c:v>19877.891493901439</c:v>
                </c:pt>
                <c:pt idx="36">
                  <c:v>20897.8168711002</c:v>
                </c:pt>
                <c:pt idx="37">
                  <c:v>20162.839502226292</c:v>
                </c:pt>
                <c:pt idx="38">
                  <c:v>19561.153332071997</c:v>
                </c:pt>
                <c:pt idx="39">
                  <c:v>20347.907344873351</c:v>
                </c:pt>
                <c:pt idx="40">
                  <c:v>20072.38396676099</c:v>
                </c:pt>
                <c:pt idx="41">
                  <c:v>19575.532102160421</c:v>
                </c:pt>
                <c:pt idx="42">
                  <c:v>19186.978519543933</c:v>
                </c:pt>
                <c:pt idx="43">
                  <c:v>18758.020592979003</c:v>
                </c:pt>
                <c:pt idx="44">
                  <c:v>18681.695467027854</c:v>
                </c:pt>
                <c:pt idx="45">
                  <c:v>19071.713069871515</c:v>
                </c:pt>
                <c:pt idx="46">
                  <c:v>20034.959949703585</c:v>
                </c:pt>
                <c:pt idx="47">
                  <c:v>19487.69088852936</c:v>
                </c:pt>
                <c:pt idx="48">
                  <c:v>19805.679116428611</c:v>
                </c:pt>
                <c:pt idx="49">
                  <c:v>20002.148482566201</c:v>
                </c:pt>
                <c:pt idx="50">
                  <c:v>19812.989989422556</c:v>
                </c:pt>
                <c:pt idx="51">
                  <c:v>19399.718753764162</c:v>
                </c:pt>
                <c:pt idx="52">
                  <c:v>20109.025169277837</c:v>
                </c:pt>
                <c:pt idx="53">
                  <c:v>20882.874178638169</c:v>
                </c:pt>
                <c:pt idx="54">
                  <c:v>20576.479629691436</c:v>
                </c:pt>
                <c:pt idx="55">
                  <c:v>20767.583090933469</c:v>
                </c:pt>
                <c:pt idx="56">
                  <c:v>21226.08518045448</c:v>
                </c:pt>
                <c:pt idx="57">
                  <c:v>22204.900721545382</c:v>
                </c:pt>
                <c:pt idx="58">
                  <c:v>22763.520388783625</c:v>
                </c:pt>
                <c:pt idx="59">
                  <c:v>22081.402144347452</c:v>
                </c:pt>
                <c:pt idx="60">
                  <c:v>21829.937696808374</c:v>
                </c:pt>
                <c:pt idx="61">
                  <c:v>21796.045343927774</c:v>
                </c:pt>
                <c:pt idx="62">
                  <c:v>22620.64529225984</c:v>
                </c:pt>
                <c:pt idx="63">
                  <c:v>23781.832348266165</c:v>
                </c:pt>
                <c:pt idx="64">
                  <c:v>24410.700040933436</c:v>
                </c:pt>
                <c:pt idx="65">
                  <c:v>23864.205439630448</c:v>
                </c:pt>
                <c:pt idx="66">
                  <c:v>24321.62624995222</c:v>
                </c:pt>
                <c:pt idx="67">
                  <c:v>24329.403646954728</c:v>
                </c:pt>
                <c:pt idx="68">
                  <c:v>24504.64083369137</c:v>
                </c:pt>
                <c:pt idx="69">
                  <c:v>24726.845981136408</c:v>
                </c:pt>
                <c:pt idx="70">
                  <c:v>24827.026949960433</c:v>
                </c:pt>
                <c:pt idx="71">
                  <c:v>24747.778454853171</c:v>
                </c:pt>
                <c:pt idx="72">
                  <c:v>24921.977252601864</c:v>
                </c:pt>
                <c:pt idx="73">
                  <c:v>25602.927997383631</c:v>
                </c:pt>
                <c:pt idx="74">
                  <c:v>25351.068885542467</c:v>
                </c:pt>
                <c:pt idx="75">
                  <c:v>23972.031364576982</c:v>
                </c:pt>
                <c:pt idx="76">
                  <c:v>23732.952938733266</c:v>
                </c:pt>
                <c:pt idx="77">
                  <c:v>22852.332134802517</c:v>
                </c:pt>
                <c:pt idx="78">
                  <c:v>23619.488681729072</c:v>
                </c:pt>
                <c:pt idx="79">
                  <c:v>24489.146029986332</c:v>
                </c:pt>
                <c:pt idx="80">
                  <c:v>24730.627405018775</c:v>
                </c:pt>
                <c:pt idx="81">
                  <c:v>25605.586259923639</c:v>
                </c:pt>
                <c:pt idx="82">
                  <c:v>24527.443032681316</c:v>
                </c:pt>
                <c:pt idx="83">
                  <c:v>25486.279832704397</c:v>
                </c:pt>
                <c:pt idx="84">
                  <c:v>25954.452894849033</c:v>
                </c:pt>
                <c:pt idx="85">
                  <c:v>25973.156211207366</c:v>
                </c:pt>
                <c:pt idx="86">
                  <c:v>26337.205066344108</c:v>
                </c:pt>
                <c:pt idx="87">
                  <c:v>26290.250057719553</c:v>
                </c:pt>
                <c:pt idx="88">
                  <c:v>27299.47253442126</c:v>
                </c:pt>
                <c:pt idx="89">
                  <c:v>27115.934893555295</c:v>
                </c:pt>
                <c:pt idx="90">
                  <c:v>28278.683015491726</c:v>
                </c:pt>
                <c:pt idx="91">
                  <c:v>27462.869859514911</c:v>
                </c:pt>
                <c:pt idx="92">
                  <c:v>25601.407400621309</c:v>
                </c:pt>
                <c:pt idx="93">
                  <c:v>25905.207540335345</c:v>
                </c:pt>
                <c:pt idx="94">
                  <c:v>26899.545079852898</c:v>
                </c:pt>
                <c:pt idx="95">
                  <c:v>26752.646053287928</c:v>
                </c:pt>
                <c:pt idx="96">
                  <c:v>27422.275073961715</c:v>
                </c:pt>
                <c:pt idx="97">
                  <c:v>27930.255509440714</c:v>
                </c:pt>
                <c:pt idx="98" formatCode="#,##0">
                  <c:v>28032.4911782052</c:v>
                </c:pt>
                <c:pt idx="99">
                  <c:v>28000</c:v>
                </c:pt>
                <c:pt idx="100">
                  <c:v>29217.472983690899</c:v>
                </c:pt>
                <c:pt idx="101">
                  <c:v>29687.758999459435</c:v>
                </c:pt>
                <c:pt idx="102">
                  <c:v>32419.643042494648</c:v>
                </c:pt>
                <c:pt idx="103">
                  <c:v>32851.780042003724</c:v>
                </c:pt>
              </c:numCache>
            </c:numRef>
          </c:val>
          <c:smooth val="1"/>
          <c:extLst>
            <c:ext xmlns:c16="http://schemas.microsoft.com/office/drawing/2014/chart" uri="{C3380CC4-5D6E-409C-BE32-E72D297353CC}">
              <c16:uniqueId val="{00000008-50FB-41CD-9F6C-C7FB2F84BC8C}"/>
            </c:ext>
          </c:extLst>
        </c:ser>
        <c:dLbls>
          <c:showLegendKey val="0"/>
          <c:showVal val="0"/>
          <c:showCatName val="0"/>
          <c:showSerName val="0"/>
          <c:showPercent val="0"/>
          <c:showBubbleSize val="0"/>
        </c:dLbls>
        <c:marker val="1"/>
        <c:smooth val="0"/>
        <c:axId val="179615832"/>
        <c:axId val="179616216"/>
      </c:lineChart>
      <c:dateAx>
        <c:axId val="179615832"/>
        <c:scaling>
          <c:orientation val="minMax"/>
          <c:max val="44255"/>
        </c:scaling>
        <c:delete val="0"/>
        <c:axPos val="b"/>
        <c:numFmt formatCode="mmm\-yy" sourceLinked="0"/>
        <c:majorTickMark val="out"/>
        <c:minorTickMark val="none"/>
        <c:tickLblPos val="nextTo"/>
        <c:txPr>
          <a:bodyPr rot="-5400000" vert="horz"/>
          <a:lstStyle/>
          <a:p>
            <a:pPr>
              <a:defRPr sz="700"/>
            </a:pPr>
            <a:endParaRPr lang="en-US"/>
          </a:p>
        </c:txPr>
        <c:crossAx val="179616216"/>
        <c:crosses val="autoZero"/>
        <c:auto val="1"/>
        <c:lblOffset val="100"/>
        <c:baseTimeUnit val="days"/>
        <c:majorUnit val="7"/>
        <c:majorTimeUnit val="months"/>
      </c:dateAx>
      <c:valAx>
        <c:axId val="179616216"/>
        <c:scaling>
          <c:orientation val="minMax"/>
          <c:min val="10000"/>
        </c:scaling>
        <c:delete val="0"/>
        <c:axPos val="l"/>
        <c:numFmt formatCode="_(* #,##0_);_(* \(#,##0\);_(* &quot;-&quot;_);_(@_)" sourceLinked="0"/>
        <c:majorTickMark val="out"/>
        <c:minorTickMark val="none"/>
        <c:tickLblPos val="nextTo"/>
        <c:crossAx val="179615832"/>
        <c:crosses val="autoZero"/>
        <c:crossBetween val="midCat"/>
        <c:majorUnit val="2000"/>
        <c:minorUnit val="40"/>
      </c:valAx>
      <c:valAx>
        <c:axId val="179616600"/>
        <c:scaling>
          <c:orientation val="minMax"/>
        </c:scaling>
        <c:delete val="0"/>
        <c:axPos val="r"/>
        <c:numFmt formatCode="0%" sourceLinked="0"/>
        <c:majorTickMark val="out"/>
        <c:minorTickMark val="none"/>
        <c:tickLblPos val="nextTo"/>
        <c:crossAx val="179619032"/>
        <c:crosses val="max"/>
        <c:crossBetween val="between"/>
      </c:valAx>
      <c:dateAx>
        <c:axId val="179619032"/>
        <c:scaling>
          <c:orientation val="minMax"/>
        </c:scaling>
        <c:delete val="1"/>
        <c:axPos val="b"/>
        <c:numFmt formatCode="mmm\-yy" sourceLinked="1"/>
        <c:majorTickMark val="out"/>
        <c:minorTickMark val="none"/>
        <c:tickLblPos val="nextTo"/>
        <c:crossAx val="179616600"/>
        <c:crosses val="autoZero"/>
        <c:auto val="1"/>
        <c:lblOffset val="100"/>
        <c:baseTimeUnit val="months"/>
      </c:dateAx>
    </c:plotArea>
    <c:legend>
      <c:legendPos val="r"/>
      <c:layout>
        <c:manualLayout>
          <c:xMode val="edge"/>
          <c:yMode val="edge"/>
          <c:x val="0.27880766098041598"/>
          <c:y val="6.5315670027634803E-2"/>
          <c:w val="0.53826931672733747"/>
          <c:h val="0.12160126432358595"/>
        </c:manualLayout>
      </c:layout>
      <c:overlay val="0"/>
    </c:legend>
    <c:plotVisOnly val="1"/>
    <c:dispBlanksAs val="gap"/>
    <c:showDLblsOverMax val="0"/>
  </c:chart>
  <c:spPr>
    <a:ln w="0">
      <a:noFill/>
    </a:ln>
  </c:spPr>
  <c:txPr>
    <a:bodyPr/>
    <a:lstStyle/>
    <a:p>
      <a:pPr>
        <a:defRPr sz="700">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Geographic!$D$2</c:f>
              <c:strCache>
                <c:ptCount val="1"/>
                <c:pt idx="0">
                  <c:v>Benchmark</c:v>
                </c:pt>
              </c:strCache>
            </c:strRef>
          </c:tx>
          <c:spPr>
            <a:solidFill>
              <a:srgbClr val="B4C7E7"/>
            </a:solidFill>
            <a:ln>
              <a:noFill/>
            </a:ln>
            <a:effectLst/>
          </c:spPr>
          <c:invertIfNegative val="0"/>
          <c:cat>
            <c:strRef>
              <c:f>Geographic!$A$3:$C$9</c:f>
              <c:strCache>
                <c:ptCount val="7"/>
                <c:pt idx="0">
                  <c:v>Eastern Europe</c:v>
                </c:pt>
                <c:pt idx="1">
                  <c:v>South &amp; Central America</c:v>
                </c:pt>
                <c:pt idx="2">
                  <c:v>Central Asia</c:v>
                </c:pt>
                <c:pt idx="3">
                  <c:v>Africa / Middle East</c:v>
                </c:pt>
                <c:pt idx="4">
                  <c:v>Asia Pacific</c:v>
                </c:pt>
                <c:pt idx="5">
                  <c:v>Western Europe</c:v>
                </c:pt>
                <c:pt idx="6">
                  <c:v>North America</c:v>
                </c:pt>
              </c:strCache>
            </c:strRef>
          </c:cat>
          <c:val>
            <c:numRef>
              <c:f>Geographic!$D$3:$D$9</c:f>
              <c:numCache>
                <c:formatCode>0.0%</c:formatCode>
                <c:ptCount val="7"/>
                <c:pt idx="0">
                  <c:v>0</c:v>
                </c:pt>
                <c:pt idx="1">
                  <c:v>0</c:v>
                </c:pt>
                <c:pt idx="2">
                  <c:v>0</c:v>
                </c:pt>
                <c:pt idx="3">
                  <c:v>0</c:v>
                </c:pt>
                <c:pt idx="4">
                  <c:v>0.19459270460210601</c:v>
                </c:pt>
                <c:pt idx="5">
                  <c:v>0.165063231417272</c:v>
                </c:pt>
                <c:pt idx="6">
                  <c:v>0.60436775312740398</c:v>
                </c:pt>
              </c:numCache>
            </c:numRef>
          </c:val>
          <c:extLst xmlns:c15="http://schemas.microsoft.com/office/drawing/2012/chart">
            <c:ext xmlns:c16="http://schemas.microsoft.com/office/drawing/2014/chart" uri="{C3380CC4-5D6E-409C-BE32-E72D297353CC}">
              <c16:uniqueId val="{00000002-846D-412D-AC81-67D8B736F197}"/>
            </c:ext>
          </c:extLst>
        </c:ser>
        <c:ser>
          <c:idx val="1"/>
          <c:order val="1"/>
          <c:tx>
            <c:strRef>
              <c:f>Geographic!$E$2</c:f>
              <c:strCache>
                <c:ptCount val="1"/>
                <c:pt idx="0">
                  <c:v>Morphic Global Opportunities Fund </c:v>
                </c:pt>
              </c:strCache>
            </c:strRef>
          </c:tx>
          <c:spPr>
            <a:solidFill>
              <a:srgbClr val="2540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50" b="0" i="0" u="none" strike="noStrike" kern="1200" baseline="0">
                    <a:solidFill>
                      <a:sysClr val="windowText" lastClr="000000"/>
                    </a:solidFill>
                    <a:latin typeface="Open Sans Light" panose="020B03060305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Geographic!$A$3:$C$9</c:f>
              <c:strCache>
                <c:ptCount val="7"/>
                <c:pt idx="0">
                  <c:v>Eastern Europe</c:v>
                </c:pt>
                <c:pt idx="1">
                  <c:v>South &amp; Central America</c:v>
                </c:pt>
                <c:pt idx="2">
                  <c:v>Central Asia</c:v>
                </c:pt>
                <c:pt idx="3">
                  <c:v>Africa / Middle East</c:v>
                </c:pt>
                <c:pt idx="4">
                  <c:v>Asia Pacific</c:v>
                </c:pt>
                <c:pt idx="5">
                  <c:v>Western Europe</c:v>
                </c:pt>
                <c:pt idx="6">
                  <c:v>North America</c:v>
                </c:pt>
              </c:strCache>
            </c:strRef>
          </c:cat>
          <c:val>
            <c:numRef>
              <c:f>Geographic!$E$3:$E$9</c:f>
              <c:numCache>
                <c:formatCode>0.0%</c:formatCode>
                <c:ptCount val="7"/>
                <c:pt idx="0">
                  <c:v>0</c:v>
                </c:pt>
                <c:pt idx="1">
                  <c:v>0</c:v>
                </c:pt>
                <c:pt idx="2">
                  <c:v>0</c:v>
                </c:pt>
                <c:pt idx="3">
                  <c:v>0</c:v>
                </c:pt>
                <c:pt idx="4">
                  <c:v>0.19141608533035298</c:v>
                </c:pt>
                <c:pt idx="5">
                  <c:v>0.23070060294500902</c:v>
                </c:pt>
                <c:pt idx="6">
                  <c:v>0.52340719597865204</c:v>
                </c:pt>
              </c:numCache>
            </c:numRef>
          </c:val>
          <c:extLst xmlns:c15="http://schemas.microsoft.com/office/drawing/2012/chart">
            <c:ext xmlns:c16="http://schemas.microsoft.com/office/drawing/2014/chart" uri="{C3380CC4-5D6E-409C-BE32-E72D297353CC}">
              <c16:uniqueId val="{00000003-846D-412D-AC81-67D8B736F197}"/>
            </c:ext>
          </c:extLst>
        </c:ser>
        <c:dLbls>
          <c:showLegendKey val="0"/>
          <c:showVal val="0"/>
          <c:showCatName val="0"/>
          <c:showSerName val="0"/>
          <c:showPercent val="0"/>
          <c:showBubbleSize val="0"/>
        </c:dLbls>
        <c:gapWidth val="182"/>
        <c:axId val="748204960"/>
        <c:axId val="748212448"/>
        <c:extLst/>
      </c:barChart>
      <c:catAx>
        <c:axId val="748204960"/>
        <c:scaling>
          <c:orientation val="minMax"/>
        </c:scaling>
        <c:delete val="0"/>
        <c:axPos val="l"/>
        <c:numFmt formatCode="General" sourceLinked="1"/>
        <c:majorTickMark val="out"/>
        <c:minorTickMark val="none"/>
        <c:tickLblPos val="nextTo"/>
        <c:spPr>
          <a:noFill/>
          <a:ln w="6350" cap="flat" cmpd="sng" algn="ctr">
            <a:solidFill>
              <a:srgbClr val="898989"/>
            </a:solidFill>
            <a:round/>
          </a:ln>
          <a:effectLst/>
        </c:spPr>
        <c:txPr>
          <a:bodyPr rot="-60000000" spcFirstLastPara="1" vertOverflow="ellipsis" vert="horz" wrap="square" anchor="ctr" anchorCtr="1"/>
          <a:lstStyle/>
          <a:p>
            <a:pPr>
              <a:defRPr sz="650" b="0" i="0" u="none" strike="noStrike" kern="1200" baseline="0">
                <a:solidFill>
                  <a:sysClr val="windowText" lastClr="000000"/>
                </a:solidFill>
                <a:latin typeface="Open Sans Light" panose="020B0306030504020204" pitchFamily="34" charset="0"/>
                <a:ea typeface="+mn-ea"/>
                <a:cs typeface="+mn-cs"/>
              </a:defRPr>
            </a:pPr>
            <a:endParaRPr lang="en-US"/>
          </a:p>
        </c:txPr>
        <c:crossAx val="748212448"/>
        <c:crossesAt val="0"/>
        <c:auto val="1"/>
        <c:lblAlgn val="ctr"/>
        <c:lblOffset val="100"/>
        <c:noMultiLvlLbl val="0"/>
      </c:catAx>
      <c:valAx>
        <c:axId val="748212448"/>
        <c:scaling>
          <c:orientation val="minMax"/>
          <c:max val="0.8"/>
        </c:scaling>
        <c:delete val="0"/>
        <c:axPos val="b"/>
        <c:numFmt formatCode="0.0%" sourceLinked="1"/>
        <c:majorTickMark val="out"/>
        <c:minorTickMark val="none"/>
        <c:tickLblPos val="nextTo"/>
        <c:spPr>
          <a:noFill/>
          <a:ln w="6350">
            <a:solidFill>
              <a:srgbClr val="898989"/>
            </a:solidFill>
          </a:ln>
          <a:effectLst/>
        </c:spPr>
        <c:txPr>
          <a:bodyPr rot="-60000000" spcFirstLastPara="1" vertOverflow="ellipsis" vert="horz" wrap="square" anchor="ctr" anchorCtr="1"/>
          <a:lstStyle/>
          <a:p>
            <a:pPr>
              <a:defRPr sz="650" b="0" i="0" u="none" strike="noStrike" kern="1200" baseline="0">
                <a:solidFill>
                  <a:sysClr val="windowText" lastClr="000000"/>
                </a:solidFill>
                <a:latin typeface="Open Sans Light" panose="020B0306030504020204" pitchFamily="34" charset="0"/>
                <a:ea typeface="+mn-ea"/>
                <a:cs typeface="+mn-cs"/>
              </a:defRPr>
            </a:pPr>
            <a:endParaRPr lang="en-US"/>
          </a:p>
        </c:txPr>
        <c:crossAx val="748204960"/>
        <c:crosses val="autoZero"/>
        <c:crossBetween val="between"/>
        <c:majorUnit val="0.2"/>
      </c:valAx>
      <c:spPr>
        <a:noFill/>
        <a:ln w="25400">
          <a:noFill/>
        </a:ln>
        <a:effectLst/>
      </c:spPr>
    </c:plotArea>
    <c:legend>
      <c:legendPos val="r"/>
      <c:layout>
        <c:manualLayout>
          <c:xMode val="edge"/>
          <c:yMode val="edge"/>
          <c:x val="0.42181018960388877"/>
          <c:y val="0.41774788568095661"/>
          <c:w val="0.24758125044982057"/>
          <c:h val="0.24320793234179061"/>
        </c:manualLayout>
      </c:layout>
      <c:overlay val="0"/>
      <c:spPr>
        <a:solidFill>
          <a:schemeClr val="bg1"/>
        </a:solidFill>
        <a:ln>
          <a:noFill/>
        </a:ln>
        <a:effectLst/>
      </c:spPr>
      <c:txPr>
        <a:bodyPr rot="0" spcFirstLastPara="1" vertOverflow="ellipsis" vert="horz" wrap="square" anchor="ctr" anchorCtr="1"/>
        <a:lstStyle/>
        <a:p>
          <a:pPr>
            <a:defRPr sz="650" b="0" i="0" u="none" strike="noStrike" kern="1200" baseline="0">
              <a:solidFill>
                <a:schemeClr val="tx1"/>
              </a:solidFill>
              <a:latin typeface="Open Sans Light" panose="020B0306030504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75874709039674E-2"/>
          <c:y val="1.0674713327211482E-2"/>
          <c:w val="0.51521875979232157"/>
          <c:h val="0.83460456280955098"/>
        </c:manualLayout>
      </c:layout>
      <c:barChart>
        <c:barDir val="bar"/>
        <c:grouping val="clustered"/>
        <c:varyColors val="0"/>
        <c:ser>
          <c:idx val="0"/>
          <c:order val="0"/>
          <c:tx>
            <c:strRef>
              <c:f>Sector!$D$2</c:f>
              <c:strCache>
                <c:ptCount val="1"/>
                <c:pt idx="0">
                  <c:v>Benchmark</c:v>
                </c:pt>
              </c:strCache>
            </c:strRef>
          </c:tx>
          <c:spPr>
            <a:solidFill>
              <a:srgbClr val="B4C7E7"/>
            </a:solidFill>
            <a:ln>
              <a:noFill/>
            </a:ln>
            <a:effectLst/>
          </c:spPr>
          <c:invertIfNegative val="0"/>
          <c:cat>
            <c:strRef>
              <c:f>Sector!$A$3:$C$13</c:f>
              <c:strCache>
                <c:ptCount val="11"/>
                <c:pt idx="0">
                  <c:v>Energy</c:v>
                </c:pt>
                <c:pt idx="1">
                  <c:v>Utilities</c:v>
                </c:pt>
                <c:pt idx="2">
                  <c:v>Materials</c:v>
                </c:pt>
                <c:pt idx="3">
                  <c:v>Real Estate</c:v>
                </c:pt>
                <c:pt idx="4">
                  <c:v>Health Care</c:v>
                </c:pt>
                <c:pt idx="5">
                  <c:v>Consumer Staples</c:v>
                </c:pt>
                <c:pt idx="6">
                  <c:v>Communication Services</c:v>
                </c:pt>
                <c:pt idx="7">
                  <c:v>Financials</c:v>
                </c:pt>
                <c:pt idx="8">
                  <c:v>Consumer Discretionary</c:v>
                </c:pt>
                <c:pt idx="9">
                  <c:v>Information Technology</c:v>
                </c:pt>
                <c:pt idx="10">
                  <c:v>Industrials</c:v>
                </c:pt>
              </c:strCache>
            </c:strRef>
          </c:cat>
          <c:val>
            <c:numRef>
              <c:f>Sector!$D$3:$D$13</c:f>
              <c:numCache>
                <c:formatCode>0.0%</c:formatCode>
                <c:ptCount val="11"/>
                <c:pt idx="0">
                  <c:v>3.40651882169732E-2</c:v>
                </c:pt>
                <c:pt idx="1">
                  <c:v>2.7455006720066601E-2</c:v>
                </c:pt>
                <c:pt idx="2">
                  <c:v>5.0011742251960298E-2</c:v>
                </c:pt>
                <c:pt idx="3">
                  <c:v>2.5738615504933803E-2</c:v>
                </c:pt>
                <c:pt idx="4">
                  <c:v>0.11448375575750599</c:v>
                </c:pt>
                <c:pt idx="5">
                  <c:v>6.7804145050334802E-2</c:v>
                </c:pt>
                <c:pt idx="6">
                  <c:v>9.4925466886966597E-2</c:v>
                </c:pt>
                <c:pt idx="7">
                  <c:v>0.14133707558914799</c:v>
                </c:pt>
                <c:pt idx="8">
                  <c:v>0.13116571728152102</c:v>
                </c:pt>
                <c:pt idx="9">
                  <c:v>0.216072106895143</c:v>
                </c:pt>
                <c:pt idx="10">
                  <c:v>9.694117984544609E-2</c:v>
                </c:pt>
              </c:numCache>
            </c:numRef>
          </c:val>
          <c:extLst xmlns:c15="http://schemas.microsoft.com/office/drawing/2012/chart">
            <c:ext xmlns:c16="http://schemas.microsoft.com/office/drawing/2014/chart" uri="{C3380CC4-5D6E-409C-BE32-E72D297353CC}">
              <c16:uniqueId val="{00000003-5E36-497D-91EF-DD47321EA111}"/>
            </c:ext>
          </c:extLst>
        </c:ser>
        <c:ser>
          <c:idx val="1"/>
          <c:order val="1"/>
          <c:tx>
            <c:strRef>
              <c:f>Sector!$E$2</c:f>
              <c:strCache>
                <c:ptCount val="1"/>
                <c:pt idx="0">
                  <c:v>Morphic Global Opportunities Fund</c:v>
                </c:pt>
              </c:strCache>
            </c:strRef>
          </c:tx>
          <c:spPr>
            <a:solidFill>
              <a:srgbClr val="254062"/>
            </a:solidFill>
            <a:ln>
              <a:noFill/>
            </a:ln>
            <a:effectLst/>
          </c:spPr>
          <c:invertIfNegative val="0"/>
          <c:dLbls>
            <c:dLbl>
              <c:idx val="0"/>
              <c:layout>
                <c:manualLayout>
                  <c:x val="-0.11236309295496814"/>
                  <c:y val="5.337356663605741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67B-438D-915D-02756C5ECFBC}"/>
                </c:ext>
              </c:extLst>
            </c:dLbl>
            <c:dLbl>
              <c:idx val="1"/>
              <c:layout>
                <c:manualLayout>
                  <c:x val="-0.10823132471870699"/>
                  <c:y val="9.31725962457789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67B-438D-915D-02756C5ECFBC}"/>
                </c:ext>
              </c:extLst>
            </c:dLbl>
            <c:dLbl>
              <c:idx val="2"/>
              <c:layout>
                <c:manualLayout>
                  <c:x val="9.9555757187015544E-3"/>
                  <c:y val="4.7829481422143475E-3"/>
                </c:manualLayout>
              </c:layout>
              <c:showLegendKey val="0"/>
              <c:showVal val="1"/>
              <c:showCatName val="0"/>
              <c:showSerName val="0"/>
              <c:showPercent val="0"/>
              <c:showBubbleSize val="0"/>
              <c:extLst>
                <c:ext xmlns:c15="http://schemas.microsoft.com/office/drawing/2012/chart" uri="{CE6537A1-D6FC-4f65-9D91-7224C49458BB}">
                  <c15:layout>
                    <c:manualLayout>
                      <c:w val="5.682307161713087E-2"/>
                      <c:h val="6.6560300336782507E-2"/>
                    </c:manualLayout>
                  </c15:layout>
                </c:ext>
                <c:ext xmlns:c16="http://schemas.microsoft.com/office/drawing/2014/chart" uri="{C3380CC4-5D6E-409C-BE32-E72D297353CC}">
                  <c16:uniqueId val="{00000002-667B-438D-915D-02756C5ECFBC}"/>
                </c:ext>
              </c:extLst>
            </c:dLbl>
            <c:dLbl>
              <c:idx val="3"/>
              <c:layout>
                <c:manualLayout>
                  <c:x val="4.0290478231860421E-7"/>
                  <c:y val="1.12290306694004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67B-438D-915D-02756C5ECFBC}"/>
                </c:ext>
              </c:extLst>
            </c:dLbl>
            <c:dLbl>
              <c:idx val="4"/>
              <c:layout>
                <c:manualLayout>
                  <c:x val="1.2792226838615684E-2"/>
                  <c:y val="-5.146579603081830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67B-438D-915D-02756C5ECFBC}"/>
                </c:ext>
              </c:extLst>
            </c:dLbl>
            <c:dLbl>
              <c:idx val="5"/>
              <c:layout>
                <c:manualLayout>
                  <c:x val="2.3026008309508232E-2"/>
                  <c:y val="1.12290306694004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67B-438D-915D-02756C5ECFBC}"/>
                </c:ext>
              </c:extLst>
            </c:dLbl>
            <c:dLbl>
              <c:idx val="6"/>
              <c:layout>
                <c:manualLayout>
                  <c:x val="3.7097457831985481E-2"/>
                  <c:y val="5.6142942907894027E-3"/>
                </c:manualLayout>
              </c:layout>
              <c:spPr>
                <a:noFill/>
                <a:ln>
                  <a:noFill/>
                </a:ln>
                <a:effectLst/>
              </c:spPr>
              <c:txPr>
                <a:bodyPr rot="0" spcFirstLastPara="1" vertOverflow="ellipsis" vert="horz" wrap="square" lIns="38100" tIns="19050" rIns="38100" bIns="19050" anchor="ctr" anchorCtr="1">
                  <a:noAutofit/>
                </a:bodyPr>
                <a:lstStyle/>
                <a:p>
                  <a:pPr>
                    <a:defRPr sz="650" b="0" i="0" u="none" strike="noStrike" kern="1200" baseline="0">
                      <a:solidFill>
                        <a:sysClr val="windowText" lastClr="000000"/>
                      </a:solidFill>
                      <a:latin typeface="Open Sans Light" panose="020B0306030504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4264626249407727E-2"/>
                      <c:h val="5.5331269667381958E-2"/>
                    </c:manualLayout>
                  </c15:layout>
                </c:ext>
                <c:ext xmlns:c16="http://schemas.microsoft.com/office/drawing/2014/chart" uri="{C3380CC4-5D6E-409C-BE32-E72D297353CC}">
                  <c16:uniqueId val="{00000006-667B-438D-915D-02756C5ECFBC}"/>
                </c:ext>
              </c:extLst>
            </c:dLbl>
            <c:dLbl>
              <c:idx val="7"/>
              <c:layout>
                <c:manualLayout>
                  <c:x val="1.2792226838615637E-2"/>
                  <c:y val="-5.146579603081830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67B-438D-915D-02756C5ECFBC}"/>
                </c:ext>
              </c:extLst>
            </c:dLbl>
            <c:dLbl>
              <c:idx val="8"/>
              <c:layout>
                <c:manualLayout>
                  <c:x val="-1.279212611242015E-2"/>
                  <c:y val="0"/>
                </c:manualLayout>
              </c:layout>
              <c:showLegendKey val="0"/>
              <c:showVal val="1"/>
              <c:showCatName val="0"/>
              <c:showSerName val="0"/>
              <c:showPercent val="0"/>
              <c:showBubbleSize val="0"/>
              <c:extLst>
                <c:ext xmlns:c15="http://schemas.microsoft.com/office/drawing/2012/chart" uri="{CE6537A1-D6FC-4f65-9D91-7224C49458BB}">
                  <c15:layout>
                    <c:manualLayout>
                      <c:w val="8.2407525294362224E-2"/>
                      <c:h val="6.6560300336782507E-2"/>
                    </c:manualLayout>
                  </c15:layout>
                </c:ext>
                <c:ext xmlns:c16="http://schemas.microsoft.com/office/drawing/2014/chart" uri="{C3380CC4-5D6E-409C-BE32-E72D297353CC}">
                  <c16:uniqueId val="{00000008-667B-438D-915D-02756C5ECFBC}"/>
                </c:ext>
              </c:extLst>
            </c:dLbl>
            <c:spPr>
              <a:noFill/>
              <a:ln>
                <a:noFill/>
              </a:ln>
              <a:effectLst/>
            </c:spPr>
            <c:txPr>
              <a:bodyPr rot="0" spcFirstLastPara="1" vertOverflow="ellipsis" vert="horz" wrap="square" lIns="38100" tIns="19050" rIns="38100" bIns="19050" anchor="ctr" anchorCtr="1">
                <a:spAutoFit/>
              </a:bodyPr>
              <a:lstStyle/>
              <a:p>
                <a:pPr>
                  <a:defRPr sz="650" b="0" i="0" u="none" strike="noStrike" kern="1200" baseline="0">
                    <a:solidFill>
                      <a:sysClr val="windowText" lastClr="000000"/>
                    </a:solidFill>
                    <a:latin typeface="Open Sans Light" panose="020B0306030504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Sector!$A$3:$C$13</c:f>
              <c:strCache>
                <c:ptCount val="11"/>
                <c:pt idx="0">
                  <c:v>Energy</c:v>
                </c:pt>
                <c:pt idx="1">
                  <c:v>Utilities</c:v>
                </c:pt>
                <c:pt idx="2">
                  <c:v>Materials</c:v>
                </c:pt>
                <c:pt idx="3">
                  <c:v>Real Estate</c:v>
                </c:pt>
                <c:pt idx="4">
                  <c:v>Health Care</c:v>
                </c:pt>
                <c:pt idx="5">
                  <c:v>Consumer Staples</c:v>
                </c:pt>
                <c:pt idx="6">
                  <c:v>Communication Services</c:v>
                </c:pt>
                <c:pt idx="7">
                  <c:v>Financials</c:v>
                </c:pt>
                <c:pt idx="8">
                  <c:v>Consumer Discretionary</c:v>
                </c:pt>
                <c:pt idx="9">
                  <c:v>Information Technology</c:v>
                </c:pt>
                <c:pt idx="10">
                  <c:v>Industrials</c:v>
                </c:pt>
              </c:strCache>
            </c:strRef>
          </c:cat>
          <c:val>
            <c:numRef>
              <c:f>Sector!$E$3:$E$13</c:f>
              <c:numCache>
                <c:formatCode>0.0%</c:formatCode>
                <c:ptCount val="11"/>
                <c:pt idx="0">
                  <c:v>-5.97393931307863E-3</c:v>
                </c:pt>
                <c:pt idx="1">
                  <c:v>-3.7795874611602298E-3</c:v>
                </c:pt>
                <c:pt idx="2">
                  <c:v>1.18275585605488E-2</c:v>
                </c:pt>
                <c:pt idx="3">
                  <c:v>2.5065384971479001E-2</c:v>
                </c:pt>
                <c:pt idx="4">
                  <c:v>4.4445707985132005E-2</c:v>
                </c:pt>
                <c:pt idx="5">
                  <c:v>4.7740417930185595E-2</c:v>
                </c:pt>
                <c:pt idx="6">
                  <c:v>5.9032826130657801E-2</c:v>
                </c:pt>
                <c:pt idx="7">
                  <c:v>0.10704985317431299</c:v>
                </c:pt>
                <c:pt idx="8">
                  <c:v>0.175209028941892</c:v>
                </c:pt>
                <c:pt idx="9">
                  <c:v>0.22269187891336903</c:v>
                </c:pt>
                <c:pt idx="10">
                  <c:v>0.26221475442067599</c:v>
                </c:pt>
              </c:numCache>
            </c:numRef>
          </c:val>
          <c:extLst xmlns:c15="http://schemas.microsoft.com/office/drawing/2012/chart">
            <c:ext xmlns:c16="http://schemas.microsoft.com/office/drawing/2014/chart" uri="{C3380CC4-5D6E-409C-BE32-E72D297353CC}">
              <c16:uniqueId val="{00000004-5E36-497D-91EF-DD47321EA111}"/>
            </c:ext>
          </c:extLst>
        </c:ser>
        <c:dLbls>
          <c:showLegendKey val="0"/>
          <c:showVal val="0"/>
          <c:showCatName val="0"/>
          <c:showSerName val="0"/>
          <c:showPercent val="0"/>
          <c:showBubbleSize val="0"/>
        </c:dLbls>
        <c:gapWidth val="182"/>
        <c:axId val="1010714960"/>
        <c:axId val="1010703728"/>
        <c:extLst/>
      </c:barChart>
      <c:catAx>
        <c:axId val="1010714960"/>
        <c:scaling>
          <c:orientation val="minMax"/>
        </c:scaling>
        <c:delete val="0"/>
        <c:axPos val="l"/>
        <c:numFmt formatCode="General" sourceLinked="1"/>
        <c:majorTickMark val="out"/>
        <c:minorTickMark val="none"/>
        <c:tickLblPos val="nextTo"/>
        <c:spPr>
          <a:noFill/>
          <a:ln w="6350" cap="flat" cmpd="sng" algn="ctr">
            <a:solidFill>
              <a:srgbClr val="898989"/>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Open Sans Light" panose="020B0306030504020204" pitchFamily="34" charset="0"/>
                <a:ea typeface="+mn-ea"/>
                <a:cs typeface="+mn-cs"/>
              </a:defRPr>
            </a:pPr>
            <a:endParaRPr lang="en-US"/>
          </a:p>
        </c:txPr>
        <c:crossAx val="1010703728"/>
        <c:crosses val="autoZero"/>
        <c:auto val="1"/>
        <c:lblAlgn val="ctr"/>
        <c:lblOffset val="247"/>
        <c:noMultiLvlLbl val="0"/>
      </c:catAx>
      <c:valAx>
        <c:axId val="1010703728"/>
        <c:scaling>
          <c:orientation val="minMax"/>
          <c:min val="-0.1"/>
        </c:scaling>
        <c:delete val="0"/>
        <c:axPos val="b"/>
        <c:numFmt formatCode="0.0%" sourceLinked="1"/>
        <c:majorTickMark val="out"/>
        <c:minorTickMark val="none"/>
        <c:tickLblPos val="nextTo"/>
        <c:spPr>
          <a:noFill/>
          <a:ln w="6350">
            <a:solidFill>
              <a:srgbClr val="898989"/>
            </a:solidFill>
          </a:ln>
          <a:effectLst/>
        </c:spPr>
        <c:txPr>
          <a:bodyPr rot="-60000000" spcFirstLastPara="1" vertOverflow="ellipsis" vert="horz" wrap="square" anchor="ctr" anchorCtr="1"/>
          <a:lstStyle/>
          <a:p>
            <a:pPr>
              <a:defRPr sz="650" b="0" i="0" u="none" strike="noStrike" kern="1200" baseline="0">
                <a:solidFill>
                  <a:sysClr val="windowText" lastClr="000000"/>
                </a:solidFill>
                <a:latin typeface="Open Sans Light" panose="020B0306030504020204" pitchFamily="34" charset="0"/>
                <a:ea typeface="+mn-ea"/>
                <a:cs typeface="+mn-cs"/>
              </a:defRPr>
            </a:pPr>
            <a:endParaRPr lang="en-US"/>
          </a:p>
        </c:txPr>
        <c:crossAx val="1010714960"/>
        <c:crosses val="autoZero"/>
        <c:crossBetween val="between"/>
        <c:majorUnit val="0.1"/>
      </c:valAx>
      <c:spPr>
        <a:noFill/>
        <a:ln w="25400">
          <a:noFill/>
        </a:ln>
        <a:effectLst/>
      </c:spPr>
    </c:plotArea>
    <c:legend>
      <c:legendPos val="r"/>
      <c:layout>
        <c:manualLayout>
          <c:xMode val="edge"/>
          <c:yMode val="edge"/>
          <c:x val="0.451986358657536"/>
          <c:y val="0.36650493495359232"/>
          <c:w val="0.23700930061604597"/>
          <c:h val="0.23857900233456825"/>
        </c:manualLayout>
      </c:layout>
      <c:overlay val="0"/>
      <c:spPr>
        <a:noFill/>
        <a:ln>
          <a:noFill/>
        </a:ln>
        <a:effectLst/>
      </c:spPr>
      <c:txPr>
        <a:bodyPr rot="0" spcFirstLastPara="1" vertOverflow="ellipsis" vert="horz" wrap="square" anchor="ctr" anchorCtr="1"/>
        <a:lstStyle/>
        <a:p>
          <a:pPr>
            <a:defRPr sz="650" b="0" i="0" u="none" strike="noStrike" kern="1200" baseline="0">
              <a:solidFill>
                <a:sysClr val="windowText" lastClr="000000"/>
              </a:solidFill>
              <a:latin typeface="Open Sans Light" panose="020B0306030504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64515-153D-41C6-A632-6DF4288ABC4B}"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6715CFD7-50E2-42B5-9B30-E003CCCC4D9A}">
      <dgm:prSet phldrT="[Text]" custT="1"/>
      <dgm:spPr>
        <a:solidFill>
          <a:srgbClr val="A88000"/>
        </a:solidFill>
      </dgm:spPr>
      <dgm:t>
        <a:bodyPr/>
        <a:lstStyle/>
        <a:p>
          <a:r>
            <a:rPr lang="en-US" sz="700" i="0" u="none" dirty="0" smtClean="0">
              <a:latin typeface="Open Sans Bold" panose="020B0806030504020204" pitchFamily="34" charset="0"/>
              <a:ea typeface="Open Sans Bold" panose="020B0806030504020204" pitchFamily="34" charset="0"/>
              <a:cs typeface="Open Sans Bold" panose="020B0806030504020204" pitchFamily="34" charset="0"/>
            </a:rPr>
            <a:t>Anritsu 					       </a:t>
          </a:r>
          <a:r>
            <a:rPr lang="en-US" sz="700" i="0" dirty="0" smtClean="0">
              <a:latin typeface="Open Sans Bold" panose="020B0806030504020204" pitchFamily="34" charset="0"/>
              <a:ea typeface="Open Sans Bold" panose="020B0806030504020204" pitchFamily="34" charset="0"/>
              <a:cs typeface="Open Sans Bold" panose="020B0806030504020204" pitchFamily="34" charset="0"/>
            </a:rPr>
            <a:t>-66</a:t>
          </a:r>
          <a:r>
            <a:rPr lang="en-US" sz="700" i="0" dirty="0" smtClean="0">
              <a:latin typeface="Open Sans" panose="020B0806030504020204" pitchFamily="34" charset="0"/>
              <a:ea typeface="Open Sans" panose="020B0806030504020204" pitchFamily="34" charset="0"/>
              <a:cs typeface="Open Sans" panose="020B0806030504020204" pitchFamily="34" charset="0"/>
            </a:rPr>
            <a:t> </a:t>
          </a:r>
          <a:r>
            <a:rPr lang="en-US" sz="700" i="0" dirty="0">
              <a:latin typeface="Open Sans" panose="020B0806030504020204" pitchFamily="34" charset="0"/>
              <a:ea typeface="Open Sans" panose="020B0806030504020204" pitchFamily="34" charset="0"/>
              <a:cs typeface="Open Sans" panose="020B0806030504020204" pitchFamily="34" charset="0"/>
            </a:rPr>
            <a:t>bps</a:t>
          </a:r>
          <a:endParaRPr lang="en-US" sz="700" i="0" u="none" dirty="0">
            <a:latin typeface="Open Sans" panose="020B0806030504020204" pitchFamily="34" charset="0"/>
            <a:ea typeface="Open Sans" panose="020B0806030504020204" pitchFamily="34" charset="0"/>
            <a:cs typeface="Open Sans" panose="020B0806030504020204" pitchFamily="34" charset="0"/>
          </a:endParaRPr>
        </a:p>
      </dgm:t>
    </dgm:pt>
    <dgm:pt modelId="{62E4919A-919C-4FC8-939A-0535E188B810}" type="parTrans" cxnId="{4BFFA877-7047-4B2A-95E8-5D02A305EB19}">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BAFCF033-8E64-4378-951A-378B5A6CBAE6}" type="sibTrans" cxnId="{4BFFA877-7047-4B2A-95E8-5D02A305EB19}">
      <dgm:prSet/>
      <dgm:spPr>
        <a:ln>
          <a:solidFill>
            <a:srgbClr val="DFA24B"/>
          </a:solidFill>
        </a:ln>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C88F03-3325-4E59-B1AC-6703C6F43178}">
      <dgm:prSet phldrT="[Text]" custT="1"/>
      <dgm:spPr>
        <a:solidFill>
          <a:srgbClr val="E2AC00"/>
        </a:solidFill>
      </dgm:spPr>
      <dgm:t>
        <a:bodyPr/>
        <a:lstStyle/>
        <a:p>
          <a:r>
            <a:rPr lang="en-US" sz="700" i="0" dirty="0" smtClean="0">
              <a:latin typeface="Open Sans Bold" panose="020B0806030504020204" pitchFamily="34" charset="0"/>
              <a:ea typeface="Open Sans Bold" panose="020B0806030504020204" pitchFamily="34" charset="0"/>
              <a:cs typeface="Open Sans Bold" panose="020B0806030504020204" pitchFamily="34" charset="0"/>
            </a:rPr>
            <a:t>Health and Happiness</a:t>
          </a:r>
          <a:r>
            <a:rPr lang="en-US" sz="700" i="0" u="none" dirty="0" smtClean="0">
              <a:latin typeface="Open Sans Bold" panose="020B0806030504020204" pitchFamily="34" charset="0"/>
              <a:ea typeface="Open Sans Bold" panose="020B0806030504020204" pitchFamily="34" charset="0"/>
              <a:cs typeface="Open Sans Bold" panose="020B0806030504020204" pitchFamily="34" charset="0"/>
            </a:rPr>
            <a:t>                        		    -57</a:t>
          </a:r>
          <a:r>
            <a:rPr lang="en-US" sz="700" i="0" u="none" dirty="0" smtClean="0">
              <a:latin typeface="Open Sans" panose="020B0806030504020204" pitchFamily="34" charset="0"/>
              <a:ea typeface="Open Sans" panose="020B0806030504020204" pitchFamily="34" charset="0"/>
              <a:cs typeface="Open Sans" panose="020B0806030504020204" pitchFamily="34" charset="0"/>
            </a:rPr>
            <a:t> </a:t>
          </a:r>
          <a:r>
            <a:rPr lang="en-US" sz="700" i="0" u="none" dirty="0">
              <a:latin typeface="Open Sans" panose="020B0806030504020204" pitchFamily="34" charset="0"/>
              <a:ea typeface="Open Sans" panose="020B0806030504020204" pitchFamily="34" charset="0"/>
              <a:cs typeface="Open Sans" panose="020B0806030504020204" pitchFamily="34" charset="0"/>
            </a:rPr>
            <a:t>bps</a:t>
          </a:r>
          <a:endParaRPr lang="en-US" sz="700" i="0" dirty="0">
            <a:latin typeface="Open Sans" panose="020B0806030504020204" pitchFamily="34" charset="0"/>
            <a:ea typeface="Open Sans" panose="020B0806030504020204" pitchFamily="34" charset="0"/>
            <a:cs typeface="Open Sans" panose="020B0806030504020204" pitchFamily="34" charset="0"/>
          </a:endParaRPr>
        </a:p>
      </dgm:t>
    </dgm:pt>
    <dgm:pt modelId="{0D77FDDD-81A6-4CD2-987B-509DBF208917}" type="parTrans" cxnId="{980D1A81-DEF4-4EAF-B617-AAB746E4177A}">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A75E6EFC-8DD8-42C8-944B-5BE45DA35C2C}" type="sibTrans" cxnId="{980D1A81-DEF4-4EAF-B617-AAB746E4177A}">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BAA420B1-0EC0-4C6D-B4EC-2C61D8896F32}">
      <dgm:prSet phldrT="[Text]" custT="1"/>
      <dgm:spPr>
        <a:solidFill>
          <a:srgbClr val="FFC000"/>
        </a:solidFill>
      </dgm:spPr>
      <dgm:t>
        <a:bodyPr/>
        <a:lstStyle/>
        <a:p>
          <a:r>
            <a:rPr lang="en-US" sz="700" i="0" dirty="0" smtClean="0">
              <a:latin typeface="Open Sans Bold" panose="020B0806030504020204" pitchFamily="34" charset="0"/>
              <a:ea typeface="Open Sans Bold" panose="020B0806030504020204" pitchFamily="34" charset="0"/>
              <a:cs typeface="Open Sans Bold" panose="020B0806030504020204" pitchFamily="34" charset="0"/>
            </a:rPr>
            <a:t>Bed Bath &amp; Beyond	</a:t>
          </a:r>
          <a:r>
            <a:rPr lang="en-US" sz="700" i="0" u="none" dirty="0" smtClean="0">
              <a:latin typeface="Open Sans Bold" panose="020B0806030504020204" pitchFamily="34" charset="0"/>
              <a:ea typeface="Open Sans Bold" panose="020B0806030504020204" pitchFamily="34" charset="0"/>
              <a:cs typeface="Open Sans Bold" panose="020B0806030504020204" pitchFamily="34" charset="0"/>
            </a:rPr>
            <a:t>			        40 </a:t>
          </a:r>
          <a:r>
            <a:rPr lang="en-US" sz="700" i="0" dirty="0" smtClean="0">
              <a:latin typeface="Open Sans" panose="020B0806030504020204" pitchFamily="34" charset="0"/>
              <a:ea typeface="Open Sans" panose="020B0806030504020204" pitchFamily="34" charset="0"/>
              <a:cs typeface="Open Sans" panose="020B0806030504020204" pitchFamily="34" charset="0"/>
            </a:rPr>
            <a:t>bps</a:t>
          </a:r>
          <a:endParaRPr lang="en-US" sz="700" b="0" i="0" dirty="0">
            <a:latin typeface="Open Sans" panose="020B0806030504020204" pitchFamily="34" charset="0"/>
            <a:ea typeface="Open Sans" panose="020B0806030504020204" pitchFamily="34" charset="0"/>
            <a:cs typeface="Open Sans" panose="020B0806030504020204" pitchFamily="34" charset="0"/>
          </a:endParaRPr>
        </a:p>
      </dgm:t>
    </dgm:pt>
    <dgm:pt modelId="{BB6BA650-AEA9-423F-B13B-CF4AB5C6776B}" type="parTrans" cxnId="{608DD632-75AD-4695-B122-D206ED81F5E7}">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60DA4366-DDF7-4496-946B-EAB133691FC4}" type="sibTrans" cxnId="{608DD632-75AD-4695-B122-D206ED81F5E7}">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BD717079-3C5F-43F4-A295-47DC9592E0E3}" type="pres">
      <dgm:prSet presAssocID="{2F964515-153D-41C6-A632-6DF4288ABC4B}" presName="Name0" presStyleCnt="0">
        <dgm:presLayoutVars>
          <dgm:chMax val="7"/>
          <dgm:chPref val="7"/>
          <dgm:dir/>
        </dgm:presLayoutVars>
      </dgm:prSet>
      <dgm:spPr/>
      <dgm:t>
        <a:bodyPr/>
        <a:lstStyle/>
        <a:p>
          <a:endParaRPr lang="en-US"/>
        </a:p>
      </dgm:t>
    </dgm:pt>
    <dgm:pt modelId="{8601DBCE-4755-4F50-8369-2348655712A8}" type="pres">
      <dgm:prSet presAssocID="{2F964515-153D-41C6-A632-6DF4288ABC4B}" presName="Name1" presStyleCnt="0"/>
      <dgm:spPr/>
    </dgm:pt>
    <dgm:pt modelId="{56C35F45-4F3B-426D-8A59-3069008D0FEB}" type="pres">
      <dgm:prSet presAssocID="{2F964515-153D-41C6-A632-6DF4288ABC4B}" presName="cycle" presStyleCnt="0"/>
      <dgm:spPr/>
    </dgm:pt>
    <dgm:pt modelId="{884B5E96-D814-4B1A-AA81-323E9121B2BC}" type="pres">
      <dgm:prSet presAssocID="{2F964515-153D-41C6-A632-6DF4288ABC4B}" presName="srcNode" presStyleLbl="node1" presStyleIdx="0" presStyleCnt="3"/>
      <dgm:spPr/>
    </dgm:pt>
    <dgm:pt modelId="{CCE101BC-12EC-4BBF-A41A-DE13B1932474}" type="pres">
      <dgm:prSet presAssocID="{2F964515-153D-41C6-A632-6DF4288ABC4B}" presName="conn" presStyleLbl="parChTrans1D2" presStyleIdx="0" presStyleCnt="1"/>
      <dgm:spPr/>
      <dgm:t>
        <a:bodyPr/>
        <a:lstStyle/>
        <a:p>
          <a:endParaRPr lang="en-US"/>
        </a:p>
      </dgm:t>
    </dgm:pt>
    <dgm:pt modelId="{A17BD01C-DC26-41A4-AE08-4352AE7A22C4}" type="pres">
      <dgm:prSet presAssocID="{2F964515-153D-41C6-A632-6DF4288ABC4B}" presName="extraNode" presStyleLbl="node1" presStyleIdx="0" presStyleCnt="3"/>
      <dgm:spPr/>
    </dgm:pt>
    <dgm:pt modelId="{12360308-63FE-4A99-BF53-0B2852F10DBE}" type="pres">
      <dgm:prSet presAssocID="{2F964515-153D-41C6-A632-6DF4288ABC4B}" presName="dstNode" presStyleLbl="node1" presStyleIdx="0" presStyleCnt="3"/>
      <dgm:spPr/>
    </dgm:pt>
    <dgm:pt modelId="{140E2837-08E0-42C9-9D33-98C3E5469D51}" type="pres">
      <dgm:prSet presAssocID="{6715CFD7-50E2-42B5-9B30-E003CCCC4D9A}" presName="text_1" presStyleLbl="node1" presStyleIdx="0" presStyleCnt="3">
        <dgm:presLayoutVars>
          <dgm:bulletEnabled val="1"/>
        </dgm:presLayoutVars>
      </dgm:prSet>
      <dgm:spPr/>
      <dgm:t>
        <a:bodyPr/>
        <a:lstStyle/>
        <a:p>
          <a:endParaRPr lang="en-US"/>
        </a:p>
      </dgm:t>
    </dgm:pt>
    <dgm:pt modelId="{8F5C265D-0597-4E22-8D18-A5C862E9047E}" type="pres">
      <dgm:prSet presAssocID="{6715CFD7-50E2-42B5-9B30-E003CCCC4D9A}" presName="accent_1" presStyleCnt="0"/>
      <dgm:spPr/>
    </dgm:pt>
    <dgm:pt modelId="{2755F0AB-0738-440E-8041-50CED15CAD60}" type="pres">
      <dgm:prSet presAssocID="{6715CFD7-50E2-42B5-9B30-E003CCCC4D9A}" presName="accentRepeatNode" presStyleLbl="solidFgAcc1" presStyleIdx="0" presStyleCnt="3"/>
      <dgm:spPr>
        <a:ln>
          <a:solidFill>
            <a:srgbClr val="DFA24B"/>
          </a:solidFill>
        </a:ln>
      </dgm:spPr>
    </dgm:pt>
    <dgm:pt modelId="{0135E159-6998-472C-BBD8-4E09210AF5CB}" type="pres">
      <dgm:prSet presAssocID="{8CC88F03-3325-4E59-B1AC-6703C6F43178}" presName="text_2" presStyleLbl="node1" presStyleIdx="1" presStyleCnt="3">
        <dgm:presLayoutVars>
          <dgm:bulletEnabled val="1"/>
        </dgm:presLayoutVars>
      </dgm:prSet>
      <dgm:spPr/>
      <dgm:t>
        <a:bodyPr/>
        <a:lstStyle/>
        <a:p>
          <a:endParaRPr lang="en-US"/>
        </a:p>
      </dgm:t>
    </dgm:pt>
    <dgm:pt modelId="{5B617295-9F7E-4E9C-973F-40B61D25EC0C}" type="pres">
      <dgm:prSet presAssocID="{8CC88F03-3325-4E59-B1AC-6703C6F43178}" presName="accent_2" presStyleCnt="0"/>
      <dgm:spPr/>
    </dgm:pt>
    <dgm:pt modelId="{FB66A3CD-0A3D-43D9-AC52-D8F44E292C5F}" type="pres">
      <dgm:prSet presAssocID="{8CC88F03-3325-4E59-B1AC-6703C6F43178}" presName="accentRepeatNode" presStyleLbl="solidFgAcc1" presStyleIdx="1" presStyleCnt="3"/>
      <dgm:spPr>
        <a:ln>
          <a:solidFill>
            <a:srgbClr val="F2B800"/>
          </a:solidFill>
        </a:ln>
      </dgm:spPr>
    </dgm:pt>
    <dgm:pt modelId="{452420D3-1820-4BFC-ACBF-953D3B5325E0}" type="pres">
      <dgm:prSet presAssocID="{BAA420B1-0EC0-4C6D-B4EC-2C61D8896F32}" presName="text_3" presStyleLbl="node1" presStyleIdx="2" presStyleCnt="3">
        <dgm:presLayoutVars>
          <dgm:bulletEnabled val="1"/>
        </dgm:presLayoutVars>
      </dgm:prSet>
      <dgm:spPr/>
      <dgm:t>
        <a:bodyPr/>
        <a:lstStyle/>
        <a:p>
          <a:endParaRPr lang="en-US"/>
        </a:p>
      </dgm:t>
    </dgm:pt>
    <dgm:pt modelId="{51EA729C-D2B8-4CFC-B42D-7AC37B2AC735}" type="pres">
      <dgm:prSet presAssocID="{BAA420B1-0EC0-4C6D-B4EC-2C61D8896F32}" presName="accent_3" presStyleCnt="0"/>
      <dgm:spPr/>
    </dgm:pt>
    <dgm:pt modelId="{55499AF2-FAD5-4D47-84E2-DB071E02B737}" type="pres">
      <dgm:prSet presAssocID="{BAA420B1-0EC0-4C6D-B4EC-2C61D8896F32}" presName="accentRepeatNode" presStyleLbl="solidFgAcc1" presStyleIdx="2" presStyleCnt="3"/>
      <dgm:spPr>
        <a:ln>
          <a:solidFill>
            <a:srgbClr val="FFC000"/>
          </a:solidFill>
        </a:ln>
      </dgm:spPr>
    </dgm:pt>
  </dgm:ptLst>
  <dgm:cxnLst>
    <dgm:cxn modelId="{8CF6B7AE-F47E-413D-B047-C3829F8536DB}" type="presOf" srcId="{2F964515-153D-41C6-A632-6DF4288ABC4B}" destId="{BD717079-3C5F-43F4-A295-47DC9592E0E3}" srcOrd="0" destOrd="0" presId="urn:microsoft.com/office/officeart/2008/layout/VerticalCurvedList"/>
    <dgm:cxn modelId="{608DD632-75AD-4695-B122-D206ED81F5E7}" srcId="{2F964515-153D-41C6-A632-6DF4288ABC4B}" destId="{BAA420B1-0EC0-4C6D-B4EC-2C61D8896F32}" srcOrd="2" destOrd="0" parTransId="{BB6BA650-AEA9-423F-B13B-CF4AB5C6776B}" sibTransId="{60DA4366-DDF7-4496-946B-EAB133691FC4}"/>
    <dgm:cxn modelId="{A4864070-57F3-453A-8261-D6BC93427A7A}" type="presOf" srcId="{BAFCF033-8E64-4378-951A-378B5A6CBAE6}" destId="{CCE101BC-12EC-4BBF-A41A-DE13B1932474}" srcOrd="0" destOrd="0" presId="urn:microsoft.com/office/officeart/2008/layout/VerticalCurvedList"/>
    <dgm:cxn modelId="{FB612D95-05FE-4756-8419-7685434F5C36}" type="presOf" srcId="{BAA420B1-0EC0-4C6D-B4EC-2C61D8896F32}" destId="{452420D3-1820-4BFC-ACBF-953D3B5325E0}" srcOrd="0" destOrd="0" presId="urn:microsoft.com/office/officeart/2008/layout/VerticalCurvedList"/>
    <dgm:cxn modelId="{980D1A81-DEF4-4EAF-B617-AAB746E4177A}" srcId="{2F964515-153D-41C6-A632-6DF4288ABC4B}" destId="{8CC88F03-3325-4E59-B1AC-6703C6F43178}" srcOrd="1" destOrd="0" parTransId="{0D77FDDD-81A6-4CD2-987B-509DBF208917}" sibTransId="{A75E6EFC-8DD8-42C8-944B-5BE45DA35C2C}"/>
    <dgm:cxn modelId="{4BFFA877-7047-4B2A-95E8-5D02A305EB19}" srcId="{2F964515-153D-41C6-A632-6DF4288ABC4B}" destId="{6715CFD7-50E2-42B5-9B30-E003CCCC4D9A}" srcOrd="0" destOrd="0" parTransId="{62E4919A-919C-4FC8-939A-0535E188B810}" sibTransId="{BAFCF033-8E64-4378-951A-378B5A6CBAE6}"/>
    <dgm:cxn modelId="{4B5BABDE-BE5B-411E-99FD-A5C9A42866E4}" type="presOf" srcId="{8CC88F03-3325-4E59-B1AC-6703C6F43178}" destId="{0135E159-6998-472C-BBD8-4E09210AF5CB}" srcOrd="0" destOrd="0" presId="urn:microsoft.com/office/officeart/2008/layout/VerticalCurvedList"/>
    <dgm:cxn modelId="{55CBCADC-B320-4789-A36A-344009172F38}" type="presOf" srcId="{6715CFD7-50E2-42B5-9B30-E003CCCC4D9A}" destId="{140E2837-08E0-42C9-9D33-98C3E5469D51}" srcOrd="0" destOrd="0" presId="urn:microsoft.com/office/officeart/2008/layout/VerticalCurvedList"/>
    <dgm:cxn modelId="{D8B83B5A-B6E0-4247-AC08-164FDB179DDD}" type="presParOf" srcId="{BD717079-3C5F-43F4-A295-47DC9592E0E3}" destId="{8601DBCE-4755-4F50-8369-2348655712A8}" srcOrd="0" destOrd="0" presId="urn:microsoft.com/office/officeart/2008/layout/VerticalCurvedList"/>
    <dgm:cxn modelId="{24458B43-8736-483B-8745-444194CEE15F}" type="presParOf" srcId="{8601DBCE-4755-4F50-8369-2348655712A8}" destId="{56C35F45-4F3B-426D-8A59-3069008D0FEB}" srcOrd="0" destOrd="0" presId="urn:microsoft.com/office/officeart/2008/layout/VerticalCurvedList"/>
    <dgm:cxn modelId="{0A2B04EA-7A77-417B-813D-78FBD7EE88ED}" type="presParOf" srcId="{56C35F45-4F3B-426D-8A59-3069008D0FEB}" destId="{884B5E96-D814-4B1A-AA81-323E9121B2BC}" srcOrd="0" destOrd="0" presId="urn:microsoft.com/office/officeart/2008/layout/VerticalCurvedList"/>
    <dgm:cxn modelId="{B3567521-CA37-47F0-B607-944ECE0A14BF}" type="presParOf" srcId="{56C35F45-4F3B-426D-8A59-3069008D0FEB}" destId="{CCE101BC-12EC-4BBF-A41A-DE13B1932474}" srcOrd="1" destOrd="0" presId="urn:microsoft.com/office/officeart/2008/layout/VerticalCurvedList"/>
    <dgm:cxn modelId="{278081C6-B298-420A-B0DD-CC5452DF4997}" type="presParOf" srcId="{56C35F45-4F3B-426D-8A59-3069008D0FEB}" destId="{A17BD01C-DC26-41A4-AE08-4352AE7A22C4}" srcOrd="2" destOrd="0" presId="urn:microsoft.com/office/officeart/2008/layout/VerticalCurvedList"/>
    <dgm:cxn modelId="{7D844CAA-1B0B-4415-A7B6-E97EE163948F}" type="presParOf" srcId="{56C35F45-4F3B-426D-8A59-3069008D0FEB}" destId="{12360308-63FE-4A99-BF53-0B2852F10DBE}" srcOrd="3" destOrd="0" presId="urn:microsoft.com/office/officeart/2008/layout/VerticalCurvedList"/>
    <dgm:cxn modelId="{F18FAFD8-9DD5-4FAE-B954-148D4E68CF60}" type="presParOf" srcId="{8601DBCE-4755-4F50-8369-2348655712A8}" destId="{140E2837-08E0-42C9-9D33-98C3E5469D51}" srcOrd="1" destOrd="0" presId="urn:microsoft.com/office/officeart/2008/layout/VerticalCurvedList"/>
    <dgm:cxn modelId="{1E962403-6F35-4908-AE6B-3FA1E285B8BF}" type="presParOf" srcId="{8601DBCE-4755-4F50-8369-2348655712A8}" destId="{8F5C265D-0597-4E22-8D18-A5C862E9047E}" srcOrd="2" destOrd="0" presId="urn:microsoft.com/office/officeart/2008/layout/VerticalCurvedList"/>
    <dgm:cxn modelId="{E00B9032-66BF-41AA-9FCE-AC727F0D570B}" type="presParOf" srcId="{8F5C265D-0597-4E22-8D18-A5C862E9047E}" destId="{2755F0AB-0738-440E-8041-50CED15CAD60}" srcOrd="0" destOrd="0" presId="urn:microsoft.com/office/officeart/2008/layout/VerticalCurvedList"/>
    <dgm:cxn modelId="{5540B9F8-7997-4B65-8545-235CD5179E00}" type="presParOf" srcId="{8601DBCE-4755-4F50-8369-2348655712A8}" destId="{0135E159-6998-472C-BBD8-4E09210AF5CB}" srcOrd="3" destOrd="0" presId="urn:microsoft.com/office/officeart/2008/layout/VerticalCurvedList"/>
    <dgm:cxn modelId="{19F8DADF-5767-4FBA-8E07-587445651721}" type="presParOf" srcId="{8601DBCE-4755-4F50-8369-2348655712A8}" destId="{5B617295-9F7E-4E9C-973F-40B61D25EC0C}" srcOrd="4" destOrd="0" presId="urn:microsoft.com/office/officeart/2008/layout/VerticalCurvedList"/>
    <dgm:cxn modelId="{37AEB3C8-7B4E-424A-A8F3-D57E41AAADE9}" type="presParOf" srcId="{5B617295-9F7E-4E9C-973F-40B61D25EC0C}" destId="{FB66A3CD-0A3D-43D9-AC52-D8F44E292C5F}" srcOrd="0" destOrd="0" presId="urn:microsoft.com/office/officeart/2008/layout/VerticalCurvedList"/>
    <dgm:cxn modelId="{FA3EC195-247E-4D46-9243-7DF01F4525F7}" type="presParOf" srcId="{8601DBCE-4755-4F50-8369-2348655712A8}" destId="{452420D3-1820-4BFC-ACBF-953D3B5325E0}" srcOrd="5" destOrd="0" presId="urn:microsoft.com/office/officeart/2008/layout/VerticalCurvedList"/>
    <dgm:cxn modelId="{12E64094-1C98-46C1-A1A0-4E804D31CD8A}" type="presParOf" srcId="{8601DBCE-4755-4F50-8369-2348655712A8}" destId="{51EA729C-D2B8-4CFC-B42D-7AC37B2AC735}" srcOrd="6" destOrd="0" presId="urn:microsoft.com/office/officeart/2008/layout/VerticalCurvedList"/>
    <dgm:cxn modelId="{EDDC15B1-0D22-4517-B136-41BA36F9531C}" type="presParOf" srcId="{51EA729C-D2B8-4CFC-B42D-7AC37B2AC735}" destId="{55499AF2-FAD5-4D47-84E2-DB071E02B73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964515-153D-41C6-A632-6DF4288ABC4B}"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6715CFD7-50E2-42B5-9B30-E003CCCC4D9A}">
      <dgm:prSet phldrT="[Text]" custT="1"/>
      <dgm:spPr>
        <a:solidFill>
          <a:srgbClr val="254062"/>
        </a:solidFill>
      </dgm:spPr>
      <dgm:t>
        <a:bodyPr/>
        <a:lstStyle/>
        <a:p>
          <a:r>
            <a:rPr lang="en-US" sz="700" i="0" u="none" dirty="0" err="1" smtClean="0">
              <a:latin typeface="Open Sans Bold" panose="020B0806030504020204" pitchFamily="34" charset="0"/>
              <a:ea typeface="Open Sans Bold" panose="020B0806030504020204" pitchFamily="34" charset="0"/>
              <a:cs typeface="Open Sans Bold" panose="020B0806030504020204" pitchFamily="34" charset="0"/>
            </a:rPr>
            <a:t>Tempur</a:t>
          </a:r>
          <a:r>
            <a:rPr lang="en-US" sz="700" i="0" u="none" dirty="0" smtClean="0">
              <a:latin typeface="Open Sans Bold" panose="020B0806030504020204" pitchFamily="34" charset="0"/>
              <a:ea typeface="Open Sans Bold" panose="020B0806030504020204" pitchFamily="34" charset="0"/>
              <a:cs typeface="Open Sans Bold" panose="020B0806030504020204" pitchFamily="34" charset="0"/>
            </a:rPr>
            <a:t> Sealy </a:t>
          </a:r>
          <a:r>
            <a:rPr lang="en-US" sz="700" i="0" dirty="0">
              <a:latin typeface="Open Sans Bold" panose="020B0806030504020204" pitchFamily="34" charset="0"/>
              <a:ea typeface="Open Sans Bold" panose="020B0806030504020204" pitchFamily="34" charset="0"/>
              <a:cs typeface="Open Sans Bold" panose="020B0806030504020204" pitchFamily="34" charset="0"/>
            </a:rPr>
            <a:t>	   </a:t>
          </a:r>
          <a:r>
            <a:rPr lang="en-US" sz="700" i="0" dirty="0" smtClean="0">
              <a:latin typeface="Open Sans Bold" panose="020B0806030504020204" pitchFamily="34" charset="0"/>
              <a:ea typeface="Open Sans Bold" panose="020B0806030504020204" pitchFamily="34" charset="0"/>
              <a:cs typeface="Open Sans Bold" panose="020B0806030504020204" pitchFamily="34" charset="0"/>
            </a:rPr>
            <a:t>                                             85 </a:t>
          </a:r>
          <a:r>
            <a:rPr lang="en-US" sz="700" b="0" i="0" dirty="0">
              <a:latin typeface="Open Sans" panose="020B0806030504020204" pitchFamily="34" charset="0"/>
              <a:ea typeface="Open Sans" panose="020B0806030504020204" pitchFamily="34" charset="0"/>
              <a:cs typeface="Open Sans" panose="020B0806030504020204" pitchFamily="34" charset="0"/>
            </a:rPr>
            <a:t>bps</a:t>
          </a:r>
          <a:endParaRPr lang="en-US" sz="700" i="0" dirty="0">
            <a:latin typeface="Open Sans" panose="020B0806030504020204" pitchFamily="34" charset="0"/>
            <a:ea typeface="Open Sans" panose="020B0806030504020204" pitchFamily="34" charset="0"/>
            <a:cs typeface="Open Sans" panose="020B0806030504020204" pitchFamily="34" charset="0"/>
          </a:endParaRPr>
        </a:p>
      </dgm:t>
    </dgm:pt>
    <dgm:pt modelId="{62E4919A-919C-4FC8-939A-0535E188B810}" type="parTrans" cxnId="{4BFFA877-7047-4B2A-95E8-5D02A305EB19}">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BAFCF033-8E64-4378-951A-378B5A6CBAE6}" type="sibTrans" cxnId="{4BFFA877-7047-4B2A-95E8-5D02A305EB19}">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C88F03-3325-4E59-B1AC-6703C6F43178}">
      <dgm:prSet phldrT="[Text]" custT="1"/>
      <dgm:spPr>
        <a:solidFill>
          <a:srgbClr val="4274B0"/>
        </a:solidFill>
      </dgm:spPr>
      <dgm:t>
        <a:bodyPr/>
        <a:lstStyle/>
        <a:p>
          <a:r>
            <a:rPr lang="en-US" sz="700" i="0" kern="1200" dirty="0" smtClean="0">
              <a:latin typeface="Open Sans Bold" panose="020B0806030504020204" pitchFamily="34" charset="0"/>
              <a:ea typeface="Open Sans Bold" panose="020B0806030504020204" pitchFamily="34" charset="0"/>
              <a:cs typeface="Open Sans Bold" panose="020B0806030504020204" pitchFamily="34" charset="0"/>
            </a:rPr>
            <a:t>MIPS 						     </a:t>
          </a:r>
          <a:r>
            <a:rPr lang="en-GB" sz="700" i="0" kern="1200" dirty="0" smtClean="0">
              <a:latin typeface="Open Sans Bold" panose="020B0806030504020204" pitchFamily="34" charset="0"/>
              <a:ea typeface="Open Sans Bold" panose="020B0806030504020204" pitchFamily="34" charset="0"/>
              <a:cs typeface="Open Sans Bold" panose="020B0806030504020204" pitchFamily="34" charset="0"/>
            </a:rPr>
            <a:t>52 </a:t>
          </a:r>
          <a:r>
            <a:rPr lang="en-US" sz="700" b="0" i="0" kern="1200" dirty="0" smtClean="0">
              <a:latin typeface="Open Sans" panose="020B0806030504020204" pitchFamily="34" charset="0"/>
              <a:ea typeface="Open Sans" panose="020B0806030504020204" pitchFamily="34" charset="0"/>
              <a:cs typeface="Open Sans" panose="020B0806030504020204" pitchFamily="34" charset="0"/>
            </a:rPr>
            <a:t>bps</a:t>
          </a:r>
          <a:endParaRPr lang="en-AU" sz="700" b="0" i="0" kern="1200" dirty="0">
            <a:latin typeface="Open Sans" panose="020B0806030504020204" pitchFamily="34" charset="0"/>
            <a:ea typeface="Open Sans" panose="020B0806030504020204" pitchFamily="34" charset="0"/>
            <a:cs typeface="Open Sans" panose="020B0806030504020204" pitchFamily="34" charset="0"/>
          </a:endParaRPr>
        </a:p>
      </dgm:t>
    </dgm:pt>
    <dgm:pt modelId="{0D77FDDD-81A6-4CD2-987B-509DBF208917}" type="parTrans" cxnId="{980D1A81-DEF4-4EAF-B617-AAB746E4177A}">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A75E6EFC-8DD8-42C8-944B-5BE45DA35C2C}" type="sibTrans" cxnId="{980D1A81-DEF4-4EAF-B617-AAB746E4177A}">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BAA420B1-0EC0-4C6D-B4EC-2C61D8896F32}">
      <dgm:prSet phldrT="[Text]" custT="1"/>
      <dgm:spPr>
        <a:solidFill>
          <a:srgbClr val="6893C6"/>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i="0" dirty="0" smtClean="0">
              <a:latin typeface="Open Sans Bold" panose="020B0806030504020204" pitchFamily="34" charset="0"/>
              <a:ea typeface="Open Sans Bold" panose="020B0806030504020204" pitchFamily="34" charset="0"/>
              <a:cs typeface="Open Sans Bold" panose="020B0806030504020204" pitchFamily="34" charset="0"/>
            </a:rPr>
            <a:t>Comerica	                                                 52 </a:t>
          </a:r>
          <a:r>
            <a:rPr lang="en-US" sz="700" b="0" i="0" u="none" dirty="0" smtClean="0">
              <a:latin typeface="Open Sans" panose="020B0806030504020204" pitchFamily="34" charset="0"/>
              <a:ea typeface="Open Sans" panose="020B0806030504020204" pitchFamily="34" charset="0"/>
              <a:cs typeface="Open Sans" panose="020B0806030504020204" pitchFamily="34" charset="0"/>
            </a:rPr>
            <a:t>bps</a:t>
          </a:r>
          <a:endParaRPr lang="en-US" sz="700" i="0" u="none" dirty="0">
            <a:latin typeface="Open Sans" panose="020B0806030504020204" pitchFamily="34" charset="0"/>
            <a:ea typeface="Open Sans" panose="020B0806030504020204" pitchFamily="34" charset="0"/>
            <a:cs typeface="Open Sans" panose="020B0806030504020204" pitchFamily="34" charset="0"/>
          </a:endParaRPr>
        </a:p>
      </dgm:t>
    </dgm:pt>
    <dgm:pt modelId="{BB6BA650-AEA9-423F-B13B-CF4AB5C6776B}" type="parTrans" cxnId="{608DD632-75AD-4695-B122-D206ED81F5E7}">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60DA4366-DDF7-4496-946B-EAB133691FC4}" type="sibTrans" cxnId="{608DD632-75AD-4695-B122-D206ED81F5E7}">
      <dgm:prSet/>
      <dgm:spPr/>
      <dgm:t>
        <a:bodyPr/>
        <a:lstStyle/>
        <a:p>
          <a:endParaRPr lang="en-US" sz="700">
            <a:latin typeface="Open Sans Light" panose="020B0306030504020204" pitchFamily="34" charset="0"/>
            <a:ea typeface="Open Sans Light" panose="020B0306030504020204" pitchFamily="34" charset="0"/>
            <a:cs typeface="Open Sans Light" panose="020B0306030504020204" pitchFamily="34" charset="0"/>
          </a:endParaRPr>
        </a:p>
      </dgm:t>
    </dgm:pt>
    <dgm:pt modelId="{BD717079-3C5F-43F4-A295-47DC9592E0E3}" type="pres">
      <dgm:prSet presAssocID="{2F964515-153D-41C6-A632-6DF4288ABC4B}" presName="Name0" presStyleCnt="0">
        <dgm:presLayoutVars>
          <dgm:chMax val="7"/>
          <dgm:chPref val="7"/>
          <dgm:dir/>
        </dgm:presLayoutVars>
      </dgm:prSet>
      <dgm:spPr/>
      <dgm:t>
        <a:bodyPr/>
        <a:lstStyle/>
        <a:p>
          <a:endParaRPr lang="en-US"/>
        </a:p>
      </dgm:t>
    </dgm:pt>
    <dgm:pt modelId="{8601DBCE-4755-4F50-8369-2348655712A8}" type="pres">
      <dgm:prSet presAssocID="{2F964515-153D-41C6-A632-6DF4288ABC4B}" presName="Name1" presStyleCnt="0"/>
      <dgm:spPr/>
    </dgm:pt>
    <dgm:pt modelId="{56C35F45-4F3B-426D-8A59-3069008D0FEB}" type="pres">
      <dgm:prSet presAssocID="{2F964515-153D-41C6-A632-6DF4288ABC4B}" presName="cycle" presStyleCnt="0"/>
      <dgm:spPr/>
    </dgm:pt>
    <dgm:pt modelId="{884B5E96-D814-4B1A-AA81-323E9121B2BC}" type="pres">
      <dgm:prSet presAssocID="{2F964515-153D-41C6-A632-6DF4288ABC4B}" presName="srcNode" presStyleLbl="node1" presStyleIdx="0" presStyleCnt="3"/>
      <dgm:spPr/>
    </dgm:pt>
    <dgm:pt modelId="{CCE101BC-12EC-4BBF-A41A-DE13B1932474}" type="pres">
      <dgm:prSet presAssocID="{2F964515-153D-41C6-A632-6DF4288ABC4B}" presName="conn" presStyleLbl="parChTrans1D2" presStyleIdx="0" presStyleCnt="1"/>
      <dgm:spPr/>
      <dgm:t>
        <a:bodyPr/>
        <a:lstStyle/>
        <a:p>
          <a:endParaRPr lang="en-US"/>
        </a:p>
      </dgm:t>
    </dgm:pt>
    <dgm:pt modelId="{A17BD01C-DC26-41A4-AE08-4352AE7A22C4}" type="pres">
      <dgm:prSet presAssocID="{2F964515-153D-41C6-A632-6DF4288ABC4B}" presName="extraNode" presStyleLbl="node1" presStyleIdx="0" presStyleCnt="3"/>
      <dgm:spPr/>
    </dgm:pt>
    <dgm:pt modelId="{12360308-63FE-4A99-BF53-0B2852F10DBE}" type="pres">
      <dgm:prSet presAssocID="{2F964515-153D-41C6-A632-6DF4288ABC4B}" presName="dstNode" presStyleLbl="node1" presStyleIdx="0" presStyleCnt="3"/>
      <dgm:spPr/>
    </dgm:pt>
    <dgm:pt modelId="{140E2837-08E0-42C9-9D33-98C3E5469D51}" type="pres">
      <dgm:prSet presAssocID="{6715CFD7-50E2-42B5-9B30-E003CCCC4D9A}" presName="text_1" presStyleLbl="node1" presStyleIdx="0" presStyleCnt="3">
        <dgm:presLayoutVars>
          <dgm:bulletEnabled val="1"/>
        </dgm:presLayoutVars>
      </dgm:prSet>
      <dgm:spPr/>
      <dgm:t>
        <a:bodyPr/>
        <a:lstStyle/>
        <a:p>
          <a:endParaRPr lang="en-US"/>
        </a:p>
      </dgm:t>
    </dgm:pt>
    <dgm:pt modelId="{8F5C265D-0597-4E22-8D18-A5C862E9047E}" type="pres">
      <dgm:prSet presAssocID="{6715CFD7-50E2-42B5-9B30-E003CCCC4D9A}" presName="accent_1" presStyleCnt="0"/>
      <dgm:spPr/>
    </dgm:pt>
    <dgm:pt modelId="{2755F0AB-0738-440E-8041-50CED15CAD60}" type="pres">
      <dgm:prSet presAssocID="{6715CFD7-50E2-42B5-9B30-E003CCCC4D9A}" presName="accentRepeatNode" presStyleLbl="solidFgAcc1" presStyleIdx="0" presStyleCnt="3"/>
      <dgm:spPr/>
    </dgm:pt>
    <dgm:pt modelId="{0135E159-6998-472C-BBD8-4E09210AF5CB}" type="pres">
      <dgm:prSet presAssocID="{8CC88F03-3325-4E59-B1AC-6703C6F43178}" presName="text_2" presStyleLbl="node1" presStyleIdx="1" presStyleCnt="3">
        <dgm:presLayoutVars>
          <dgm:bulletEnabled val="1"/>
        </dgm:presLayoutVars>
      </dgm:prSet>
      <dgm:spPr/>
      <dgm:t>
        <a:bodyPr/>
        <a:lstStyle/>
        <a:p>
          <a:endParaRPr lang="en-US"/>
        </a:p>
      </dgm:t>
    </dgm:pt>
    <dgm:pt modelId="{5B617295-9F7E-4E9C-973F-40B61D25EC0C}" type="pres">
      <dgm:prSet presAssocID="{8CC88F03-3325-4E59-B1AC-6703C6F43178}" presName="accent_2" presStyleCnt="0"/>
      <dgm:spPr/>
    </dgm:pt>
    <dgm:pt modelId="{FB66A3CD-0A3D-43D9-AC52-D8F44E292C5F}" type="pres">
      <dgm:prSet presAssocID="{8CC88F03-3325-4E59-B1AC-6703C6F43178}" presName="accentRepeatNode" presStyleLbl="solidFgAcc1" presStyleIdx="1" presStyleCnt="3"/>
      <dgm:spPr/>
    </dgm:pt>
    <dgm:pt modelId="{452420D3-1820-4BFC-ACBF-953D3B5325E0}" type="pres">
      <dgm:prSet presAssocID="{BAA420B1-0EC0-4C6D-B4EC-2C61D8896F32}" presName="text_3" presStyleLbl="node1" presStyleIdx="2" presStyleCnt="3">
        <dgm:presLayoutVars>
          <dgm:bulletEnabled val="1"/>
        </dgm:presLayoutVars>
      </dgm:prSet>
      <dgm:spPr/>
      <dgm:t>
        <a:bodyPr/>
        <a:lstStyle/>
        <a:p>
          <a:endParaRPr lang="en-US"/>
        </a:p>
      </dgm:t>
    </dgm:pt>
    <dgm:pt modelId="{51EA729C-D2B8-4CFC-B42D-7AC37B2AC735}" type="pres">
      <dgm:prSet presAssocID="{BAA420B1-0EC0-4C6D-B4EC-2C61D8896F32}" presName="accent_3" presStyleCnt="0"/>
      <dgm:spPr/>
    </dgm:pt>
    <dgm:pt modelId="{55499AF2-FAD5-4D47-84E2-DB071E02B737}" type="pres">
      <dgm:prSet presAssocID="{BAA420B1-0EC0-4C6D-B4EC-2C61D8896F32}" presName="accentRepeatNode" presStyleLbl="solidFgAcc1" presStyleIdx="2" presStyleCnt="3"/>
      <dgm:spPr/>
    </dgm:pt>
  </dgm:ptLst>
  <dgm:cxnLst>
    <dgm:cxn modelId="{8CF6B7AE-F47E-413D-B047-C3829F8536DB}" type="presOf" srcId="{2F964515-153D-41C6-A632-6DF4288ABC4B}" destId="{BD717079-3C5F-43F4-A295-47DC9592E0E3}" srcOrd="0" destOrd="0" presId="urn:microsoft.com/office/officeart/2008/layout/VerticalCurvedList"/>
    <dgm:cxn modelId="{608DD632-75AD-4695-B122-D206ED81F5E7}" srcId="{2F964515-153D-41C6-A632-6DF4288ABC4B}" destId="{BAA420B1-0EC0-4C6D-B4EC-2C61D8896F32}" srcOrd="2" destOrd="0" parTransId="{BB6BA650-AEA9-423F-B13B-CF4AB5C6776B}" sibTransId="{60DA4366-DDF7-4496-946B-EAB133691FC4}"/>
    <dgm:cxn modelId="{A4864070-57F3-453A-8261-D6BC93427A7A}" type="presOf" srcId="{BAFCF033-8E64-4378-951A-378B5A6CBAE6}" destId="{CCE101BC-12EC-4BBF-A41A-DE13B1932474}" srcOrd="0" destOrd="0" presId="urn:microsoft.com/office/officeart/2008/layout/VerticalCurvedList"/>
    <dgm:cxn modelId="{FB612D95-05FE-4756-8419-7685434F5C36}" type="presOf" srcId="{BAA420B1-0EC0-4C6D-B4EC-2C61D8896F32}" destId="{452420D3-1820-4BFC-ACBF-953D3B5325E0}" srcOrd="0" destOrd="0" presId="urn:microsoft.com/office/officeart/2008/layout/VerticalCurvedList"/>
    <dgm:cxn modelId="{980D1A81-DEF4-4EAF-B617-AAB746E4177A}" srcId="{2F964515-153D-41C6-A632-6DF4288ABC4B}" destId="{8CC88F03-3325-4E59-B1AC-6703C6F43178}" srcOrd="1" destOrd="0" parTransId="{0D77FDDD-81A6-4CD2-987B-509DBF208917}" sibTransId="{A75E6EFC-8DD8-42C8-944B-5BE45DA35C2C}"/>
    <dgm:cxn modelId="{4BFFA877-7047-4B2A-95E8-5D02A305EB19}" srcId="{2F964515-153D-41C6-A632-6DF4288ABC4B}" destId="{6715CFD7-50E2-42B5-9B30-E003CCCC4D9A}" srcOrd="0" destOrd="0" parTransId="{62E4919A-919C-4FC8-939A-0535E188B810}" sibTransId="{BAFCF033-8E64-4378-951A-378B5A6CBAE6}"/>
    <dgm:cxn modelId="{4B5BABDE-BE5B-411E-99FD-A5C9A42866E4}" type="presOf" srcId="{8CC88F03-3325-4E59-B1AC-6703C6F43178}" destId="{0135E159-6998-472C-BBD8-4E09210AF5CB}" srcOrd="0" destOrd="0" presId="urn:microsoft.com/office/officeart/2008/layout/VerticalCurvedList"/>
    <dgm:cxn modelId="{55CBCADC-B320-4789-A36A-344009172F38}" type="presOf" srcId="{6715CFD7-50E2-42B5-9B30-E003CCCC4D9A}" destId="{140E2837-08E0-42C9-9D33-98C3E5469D51}" srcOrd="0" destOrd="0" presId="urn:microsoft.com/office/officeart/2008/layout/VerticalCurvedList"/>
    <dgm:cxn modelId="{D8B83B5A-B6E0-4247-AC08-164FDB179DDD}" type="presParOf" srcId="{BD717079-3C5F-43F4-A295-47DC9592E0E3}" destId="{8601DBCE-4755-4F50-8369-2348655712A8}" srcOrd="0" destOrd="0" presId="urn:microsoft.com/office/officeart/2008/layout/VerticalCurvedList"/>
    <dgm:cxn modelId="{24458B43-8736-483B-8745-444194CEE15F}" type="presParOf" srcId="{8601DBCE-4755-4F50-8369-2348655712A8}" destId="{56C35F45-4F3B-426D-8A59-3069008D0FEB}" srcOrd="0" destOrd="0" presId="urn:microsoft.com/office/officeart/2008/layout/VerticalCurvedList"/>
    <dgm:cxn modelId="{0A2B04EA-7A77-417B-813D-78FBD7EE88ED}" type="presParOf" srcId="{56C35F45-4F3B-426D-8A59-3069008D0FEB}" destId="{884B5E96-D814-4B1A-AA81-323E9121B2BC}" srcOrd="0" destOrd="0" presId="urn:microsoft.com/office/officeart/2008/layout/VerticalCurvedList"/>
    <dgm:cxn modelId="{B3567521-CA37-47F0-B607-944ECE0A14BF}" type="presParOf" srcId="{56C35F45-4F3B-426D-8A59-3069008D0FEB}" destId="{CCE101BC-12EC-4BBF-A41A-DE13B1932474}" srcOrd="1" destOrd="0" presId="urn:microsoft.com/office/officeart/2008/layout/VerticalCurvedList"/>
    <dgm:cxn modelId="{278081C6-B298-420A-B0DD-CC5452DF4997}" type="presParOf" srcId="{56C35F45-4F3B-426D-8A59-3069008D0FEB}" destId="{A17BD01C-DC26-41A4-AE08-4352AE7A22C4}" srcOrd="2" destOrd="0" presId="urn:microsoft.com/office/officeart/2008/layout/VerticalCurvedList"/>
    <dgm:cxn modelId="{7D844CAA-1B0B-4415-A7B6-E97EE163948F}" type="presParOf" srcId="{56C35F45-4F3B-426D-8A59-3069008D0FEB}" destId="{12360308-63FE-4A99-BF53-0B2852F10DBE}" srcOrd="3" destOrd="0" presId="urn:microsoft.com/office/officeart/2008/layout/VerticalCurvedList"/>
    <dgm:cxn modelId="{F18FAFD8-9DD5-4FAE-B954-148D4E68CF60}" type="presParOf" srcId="{8601DBCE-4755-4F50-8369-2348655712A8}" destId="{140E2837-08E0-42C9-9D33-98C3E5469D51}" srcOrd="1" destOrd="0" presId="urn:microsoft.com/office/officeart/2008/layout/VerticalCurvedList"/>
    <dgm:cxn modelId="{1E962403-6F35-4908-AE6B-3FA1E285B8BF}" type="presParOf" srcId="{8601DBCE-4755-4F50-8369-2348655712A8}" destId="{8F5C265D-0597-4E22-8D18-A5C862E9047E}" srcOrd="2" destOrd="0" presId="urn:microsoft.com/office/officeart/2008/layout/VerticalCurvedList"/>
    <dgm:cxn modelId="{E00B9032-66BF-41AA-9FCE-AC727F0D570B}" type="presParOf" srcId="{8F5C265D-0597-4E22-8D18-A5C862E9047E}" destId="{2755F0AB-0738-440E-8041-50CED15CAD60}" srcOrd="0" destOrd="0" presId="urn:microsoft.com/office/officeart/2008/layout/VerticalCurvedList"/>
    <dgm:cxn modelId="{5540B9F8-7997-4B65-8545-235CD5179E00}" type="presParOf" srcId="{8601DBCE-4755-4F50-8369-2348655712A8}" destId="{0135E159-6998-472C-BBD8-4E09210AF5CB}" srcOrd="3" destOrd="0" presId="urn:microsoft.com/office/officeart/2008/layout/VerticalCurvedList"/>
    <dgm:cxn modelId="{19F8DADF-5767-4FBA-8E07-587445651721}" type="presParOf" srcId="{8601DBCE-4755-4F50-8369-2348655712A8}" destId="{5B617295-9F7E-4E9C-973F-40B61D25EC0C}" srcOrd="4" destOrd="0" presId="urn:microsoft.com/office/officeart/2008/layout/VerticalCurvedList"/>
    <dgm:cxn modelId="{37AEB3C8-7B4E-424A-A8F3-D57E41AAADE9}" type="presParOf" srcId="{5B617295-9F7E-4E9C-973F-40B61D25EC0C}" destId="{FB66A3CD-0A3D-43D9-AC52-D8F44E292C5F}" srcOrd="0" destOrd="0" presId="urn:microsoft.com/office/officeart/2008/layout/VerticalCurvedList"/>
    <dgm:cxn modelId="{FA3EC195-247E-4D46-9243-7DF01F4525F7}" type="presParOf" srcId="{8601DBCE-4755-4F50-8369-2348655712A8}" destId="{452420D3-1820-4BFC-ACBF-953D3B5325E0}" srcOrd="5" destOrd="0" presId="urn:microsoft.com/office/officeart/2008/layout/VerticalCurvedList"/>
    <dgm:cxn modelId="{12E64094-1C98-46C1-A1A0-4E804D31CD8A}" type="presParOf" srcId="{8601DBCE-4755-4F50-8369-2348655712A8}" destId="{51EA729C-D2B8-4CFC-B42D-7AC37B2AC735}" srcOrd="6" destOrd="0" presId="urn:microsoft.com/office/officeart/2008/layout/VerticalCurvedList"/>
    <dgm:cxn modelId="{EDDC15B1-0D22-4517-B136-41BA36F9531C}" type="presParOf" srcId="{51EA729C-D2B8-4CFC-B42D-7AC37B2AC735}" destId="{55499AF2-FAD5-4D47-84E2-DB071E02B737}"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101BC-12EC-4BBF-A41A-DE13B1932474}">
      <dsp:nvSpPr>
        <dsp:cNvPr id="0" name=""/>
        <dsp:cNvSpPr/>
      </dsp:nvSpPr>
      <dsp:spPr>
        <a:xfrm>
          <a:off x="-1055373" y="-166391"/>
          <a:ext cx="1268784" cy="1268784"/>
        </a:xfrm>
        <a:prstGeom prst="blockArc">
          <a:avLst>
            <a:gd name="adj1" fmla="val 18900000"/>
            <a:gd name="adj2" fmla="val 2700000"/>
            <a:gd name="adj3" fmla="val 1702"/>
          </a:avLst>
        </a:prstGeom>
        <a:noFill/>
        <a:ln w="12700" cap="flat" cmpd="sng" algn="ctr">
          <a:solidFill>
            <a:srgbClr val="DFA24B"/>
          </a:solidFill>
          <a:prstDash val="solid"/>
          <a:miter lim="800000"/>
        </a:ln>
        <a:effectLst/>
      </dsp:spPr>
      <dsp:style>
        <a:lnRef idx="2">
          <a:scrgbClr r="0" g="0" b="0"/>
        </a:lnRef>
        <a:fillRef idx="0">
          <a:scrgbClr r="0" g="0" b="0"/>
        </a:fillRef>
        <a:effectRef idx="0">
          <a:scrgbClr r="0" g="0" b="0"/>
        </a:effectRef>
        <a:fontRef idx="minor"/>
      </dsp:style>
    </dsp:sp>
    <dsp:sp modelId="{140E2837-08E0-42C9-9D33-98C3E5469D51}">
      <dsp:nvSpPr>
        <dsp:cNvPr id="0" name=""/>
        <dsp:cNvSpPr/>
      </dsp:nvSpPr>
      <dsp:spPr>
        <a:xfrm>
          <a:off x="137050" y="93600"/>
          <a:ext cx="2737166" cy="187200"/>
        </a:xfrm>
        <a:prstGeom prst="rect">
          <a:avLst/>
        </a:prstGeom>
        <a:solidFill>
          <a:srgbClr val="A8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7780" rIns="17780" bIns="17780" numCol="1" spcCol="1270" anchor="ctr" anchorCtr="0">
          <a:noAutofit/>
        </a:bodyPr>
        <a:lstStyle/>
        <a:p>
          <a:pPr lvl="0" algn="l" defTabSz="311150">
            <a:lnSpc>
              <a:spcPct val="90000"/>
            </a:lnSpc>
            <a:spcBef>
              <a:spcPct val="0"/>
            </a:spcBef>
            <a:spcAft>
              <a:spcPct val="35000"/>
            </a:spcAft>
          </a:pPr>
          <a:r>
            <a:rPr lang="en-US" sz="700" i="0" u="none" kern="1200" dirty="0" smtClean="0">
              <a:latin typeface="Open Sans Bold" panose="020B0806030504020204" pitchFamily="34" charset="0"/>
              <a:ea typeface="Open Sans Bold" panose="020B0806030504020204" pitchFamily="34" charset="0"/>
              <a:cs typeface="Open Sans Bold" panose="020B0806030504020204" pitchFamily="34" charset="0"/>
            </a:rPr>
            <a:t>Anritsu 					       </a:t>
          </a:r>
          <a:r>
            <a:rPr lang="en-US" sz="700" i="0" kern="1200" dirty="0" smtClean="0">
              <a:latin typeface="Open Sans Bold" panose="020B0806030504020204" pitchFamily="34" charset="0"/>
              <a:ea typeface="Open Sans Bold" panose="020B0806030504020204" pitchFamily="34" charset="0"/>
              <a:cs typeface="Open Sans Bold" panose="020B0806030504020204" pitchFamily="34" charset="0"/>
            </a:rPr>
            <a:t>-66</a:t>
          </a:r>
          <a:r>
            <a:rPr lang="en-US" sz="700" i="0" kern="1200" dirty="0" smtClean="0">
              <a:latin typeface="Open Sans" panose="020B0806030504020204" pitchFamily="34" charset="0"/>
              <a:ea typeface="Open Sans" panose="020B0806030504020204" pitchFamily="34" charset="0"/>
              <a:cs typeface="Open Sans" panose="020B0806030504020204" pitchFamily="34" charset="0"/>
            </a:rPr>
            <a:t> </a:t>
          </a:r>
          <a:r>
            <a:rPr lang="en-US" sz="700" i="0" kern="1200" dirty="0">
              <a:latin typeface="Open Sans" panose="020B0806030504020204" pitchFamily="34" charset="0"/>
              <a:ea typeface="Open Sans" panose="020B0806030504020204" pitchFamily="34" charset="0"/>
              <a:cs typeface="Open Sans" panose="020B0806030504020204" pitchFamily="34" charset="0"/>
            </a:rPr>
            <a:t>bps</a:t>
          </a:r>
          <a:endParaRPr lang="en-US" sz="700" i="0" u="none" kern="1200" dirty="0">
            <a:latin typeface="Open Sans" panose="020B0806030504020204" pitchFamily="34" charset="0"/>
            <a:ea typeface="Open Sans" panose="020B0806030504020204" pitchFamily="34" charset="0"/>
            <a:cs typeface="Open Sans" panose="020B0806030504020204" pitchFamily="34" charset="0"/>
          </a:endParaRPr>
        </a:p>
      </dsp:txBody>
      <dsp:txXfrm>
        <a:off x="137050" y="93600"/>
        <a:ext cx="2737166" cy="187200"/>
      </dsp:txXfrm>
    </dsp:sp>
    <dsp:sp modelId="{2755F0AB-0738-440E-8041-50CED15CAD60}">
      <dsp:nvSpPr>
        <dsp:cNvPr id="0" name=""/>
        <dsp:cNvSpPr/>
      </dsp:nvSpPr>
      <dsp:spPr>
        <a:xfrm>
          <a:off x="20050" y="70200"/>
          <a:ext cx="234000" cy="234000"/>
        </a:xfrm>
        <a:prstGeom prst="ellipse">
          <a:avLst/>
        </a:prstGeom>
        <a:solidFill>
          <a:schemeClr val="lt1">
            <a:hueOff val="0"/>
            <a:satOff val="0"/>
            <a:lumOff val="0"/>
            <a:alphaOff val="0"/>
          </a:schemeClr>
        </a:solidFill>
        <a:ln w="12700" cap="flat" cmpd="sng" algn="ctr">
          <a:solidFill>
            <a:srgbClr val="DFA24B"/>
          </a:solidFill>
          <a:prstDash val="solid"/>
          <a:miter lim="800000"/>
        </a:ln>
        <a:effectLst/>
      </dsp:spPr>
      <dsp:style>
        <a:lnRef idx="2">
          <a:scrgbClr r="0" g="0" b="0"/>
        </a:lnRef>
        <a:fillRef idx="1">
          <a:scrgbClr r="0" g="0" b="0"/>
        </a:fillRef>
        <a:effectRef idx="0">
          <a:scrgbClr r="0" g="0" b="0"/>
        </a:effectRef>
        <a:fontRef idx="minor"/>
      </dsp:style>
    </dsp:sp>
    <dsp:sp modelId="{0135E159-6998-472C-BBD8-4E09210AF5CB}">
      <dsp:nvSpPr>
        <dsp:cNvPr id="0" name=""/>
        <dsp:cNvSpPr/>
      </dsp:nvSpPr>
      <dsp:spPr>
        <a:xfrm>
          <a:off x="205097" y="374400"/>
          <a:ext cx="2669119" cy="187200"/>
        </a:xfrm>
        <a:prstGeom prst="rect">
          <a:avLst/>
        </a:prstGeom>
        <a:solidFill>
          <a:srgbClr val="E2A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7780" rIns="17780" bIns="17780" numCol="1" spcCol="1270" anchor="ctr" anchorCtr="0">
          <a:noAutofit/>
        </a:bodyPr>
        <a:lstStyle/>
        <a:p>
          <a:pPr lvl="0" algn="l" defTabSz="311150">
            <a:lnSpc>
              <a:spcPct val="90000"/>
            </a:lnSpc>
            <a:spcBef>
              <a:spcPct val="0"/>
            </a:spcBef>
            <a:spcAft>
              <a:spcPct val="35000"/>
            </a:spcAft>
          </a:pPr>
          <a:r>
            <a:rPr lang="en-US" sz="700" i="0" kern="1200" dirty="0" smtClean="0">
              <a:latin typeface="Open Sans Bold" panose="020B0806030504020204" pitchFamily="34" charset="0"/>
              <a:ea typeface="Open Sans Bold" panose="020B0806030504020204" pitchFamily="34" charset="0"/>
              <a:cs typeface="Open Sans Bold" panose="020B0806030504020204" pitchFamily="34" charset="0"/>
            </a:rPr>
            <a:t>Health and Happiness</a:t>
          </a:r>
          <a:r>
            <a:rPr lang="en-US" sz="700" i="0" u="none" kern="1200" dirty="0" smtClean="0">
              <a:latin typeface="Open Sans Bold" panose="020B0806030504020204" pitchFamily="34" charset="0"/>
              <a:ea typeface="Open Sans Bold" panose="020B0806030504020204" pitchFamily="34" charset="0"/>
              <a:cs typeface="Open Sans Bold" panose="020B0806030504020204" pitchFamily="34" charset="0"/>
            </a:rPr>
            <a:t>                        		    -57</a:t>
          </a:r>
          <a:r>
            <a:rPr lang="en-US" sz="700" i="0" u="none" kern="1200" dirty="0" smtClean="0">
              <a:latin typeface="Open Sans" panose="020B0806030504020204" pitchFamily="34" charset="0"/>
              <a:ea typeface="Open Sans" panose="020B0806030504020204" pitchFamily="34" charset="0"/>
              <a:cs typeface="Open Sans" panose="020B0806030504020204" pitchFamily="34" charset="0"/>
            </a:rPr>
            <a:t> </a:t>
          </a:r>
          <a:r>
            <a:rPr lang="en-US" sz="700" i="0" u="none" kern="1200" dirty="0">
              <a:latin typeface="Open Sans" panose="020B0806030504020204" pitchFamily="34" charset="0"/>
              <a:ea typeface="Open Sans" panose="020B0806030504020204" pitchFamily="34" charset="0"/>
              <a:cs typeface="Open Sans" panose="020B0806030504020204" pitchFamily="34" charset="0"/>
            </a:rPr>
            <a:t>bps</a:t>
          </a:r>
          <a:endParaRPr lang="en-US" sz="700" i="0" kern="1200" dirty="0">
            <a:latin typeface="Open Sans" panose="020B0806030504020204" pitchFamily="34" charset="0"/>
            <a:ea typeface="Open Sans" panose="020B0806030504020204" pitchFamily="34" charset="0"/>
            <a:cs typeface="Open Sans" panose="020B0806030504020204" pitchFamily="34" charset="0"/>
          </a:endParaRPr>
        </a:p>
      </dsp:txBody>
      <dsp:txXfrm>
        <a:off x="205097" y="374400"/>
        <a:ext cx="2669119" cy="187200"/>
      </dsp:txXfrm>
    </dsp:sp>
    <dsp:sp modelId="{FB66A3CD-0A3D-43D9-AC52-D8F44E292C5F}">
      <dsp:nvSpPr>
        <dsp:cNvPr id="0" name=""/>
        <dsp:cNvSpPr/>
      </dsp:nvSpPr>
      <dsp:spPr>
        <a:xfrm>
          <a:off x="88097" y="351000"/>
          <a:ext cx="234000" cy="234000"/>
        </a:xfrm>
        <a:prstGeom prst="ellipse">
          <a:avLst/>
        </a:prstGeom>
        <a:solidFill>
          <a:schemeClr val="lt1">
            <a:hueOff val="0"/>
            <a:satOff val="0"/>
            <a:lumOff val="0"/>
            <a:alphaOff val="0"/>
          </a:schemeClr>
        </a:solidFill>
        <a:ln w="12700" cap="flat" cmpd="sng" algn="ctr">
          <a:solidFill>
            <a:srgbClr val="F2B800"/>
          </a:solidFill>
          <a:prstDash val="solid"/>
          <a:miter lim="800000"/>
        </a:ln>
        <a:effectLst/>
      </dsp:spPr>
      <dsp:style>
        <a:lnRef idx="2">
          <a:scrgbClr r="0" g="0" b="0"/>
        </a:lnRef>
        <a:fillRef idx="1">
          <a:scrgbClr r="0" g="0" b="0"/>
        </a:fillRef>
        <a:effectRef idx="0">
          <a:scrgbClr r="0" g="0" b="0"/>
        </a:effectRef>
        <a:fontRef idx="minor"/>
      </dsp:style>
    </dsp:sp>
    <dsp:sp modelId="{452420D3-1820-4BFC-ACBF-953D3B5325E0}">
      <dsp:nvSpPr>
        <dsp:cNvPr id="0" name=""/>
        <dsp:cNvSpPr/>
      </dsp:nvSpPr>
      <dsp:spPr>
        <a:xfrm>
          <a:off x="137050" y="655200"/>
          <a:ext cx="2737166" cy="187200"/>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7780" rIns="17780" bIns="17780" numCol="1" spcCol="1270" anchor="ctr" anchorCtr="0">
          <a:noAutofit/>
        </a:bodyPr>
        <a:lstStyle/>
        <a:p>
          <a:pPr lvl="0" algn="l" defTabSz="311150">
            <a:lnSpc>
              <a:spcPct val="90000"/>
            </a:lnSpc>
            <a:spcBef>
              <a:spcPct val="0"/>
            </a:spcBef>
            <a:spcAft>
              <a:spcPct val="35000"/>
            </a:spcAft>
          </a:pPr>
          <a:r>
            <a:rPr lang="en-US" sz="700" i="0" kern="1200" dirty="0" smtClean="0">
              <a:latin typeface="Open Sans Bold" panose="020B0806030504020204" pitchFamily="34" charset="0"/>
              <a:ea typeface="Open Sans Bold" panose="020B0806030504020204" pitchFamily="34" charset="0"/>
              <a:cs typeface="Open Sans Bold" panose="020B0806030504020204" pitchFamily="34" charset="0"/>
            </a:rPr>
            <a:t>Bed Bath &amp; Beyond	</a:t>
          </a:r>
          <a:r>
            <a:rPr lang="en-US" sz="700" i="0" u="none" kern="1200" dirty="0" smtClean="0">
              <a:latin typeface="Open Sans Bold" panose="020B0806030504020204" pitchFamily="34" charset="0"/>
              <a:ea typeface="Open Sans Bold" panose="020B0806030504020204" pitchFamily="34" charset="0"/>
              <a:cs typeface="Open Sans Bold" panose="020B0806030504020204" pitchFamily="34" charset="0"/>
            </a:rPr>
            <a:t>			        40 </a:t>
          </a:r>
          <a:r>
            <a:rPr lang="en-US" sz="700" i="0" kern="1200" dirty="0" smtClean="0">
              <a:latin typeface="Open Sans" panose="020B0806030504020204" pitchFamily="34" charset="0"/>
              <a:ea typeface="Open Sans" panose="020B0806030504020204" pitchFamily="34" charset="0"/>
              <a:cs typeface="Open Sans" panose="020B0806030504020204" pitchFamily="34" charset="0"/>
            </a:rPr>
            <a:t>bps</a:t>
          </a:r>
          <a:endParaRPr lang="en-US" sz="700" b="0" i="0" kern="1200" dirty="0">
            <a:latin typeface="Open Sans" panose="020B0806030504020204" pitchFamily="34" charset="0"/>
            <a:ea typeface="Open Sans" panose="020B0806030504020204" pitchFamily="34" charset="0"/>
            <a:cs typeface="Open Sans" panose="020B0806030504020204" pitchFamily="34" charset="0"/>
          </a:endParaRPr>
        </a:p>
      </dsp:txBody>
      <dsp:txXfrm>
        <a:off x="137050" y="655200"/>
        <a:ext cx="2737166" cy="187200"/>
      </dsp:txXfrm>
    </dsp:sp>
    <dsp:sp modelId="{55499AF2-FAD5-4D47-84E2-DB071E02B737}">
      <dsp:nvSpPr>
        <dsp:cNvPr id="0" name=""/>
        <dsp:cNvSpPr/>
      </dsp:nvSpPr>
      <dsp:spPr>
        <a:xfrm>
          <a:off x="20050" y="631800"/>
          <a:ext cx="234000" cy="234000"/>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101BC-12EC-4BBF-A41A-DE13B1932474}">
      <dsp:nvSpPr>
        <dsp:cNvPr id="0" name=""/>
        <dsp:cNvSpPr/>
      </dsp:nvSpPr>
      <dsp:spPr>
        <a:xfrm>
          <a:off x="-1055373" y="-166391"/>
          <a:ext cx="1268784" cy="1268784"/>
        </a:xfrm>
        <a:prstGeom prst="blockArc">
          <a:avLst>
            <a:gd name="adj1" fmla="val 18900000"/>
            <a:gd name="adj2" fmla="val 2700000"/>
            <a:gd name="adj3" fmla="val 1702"/>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0E2837-08E0-42C9-9D33-98C3E5469D51}">
      <dsp:nvSpPr>
        <dsp:cNvPr id="0" name=""/>
        <dsp:cNvSpPr/>
      </dsp:nvSpPr>
      <dsp:spPr>
        <a:xfrm>
          <a:off x="137050" y="93600"/>
          <a:ext cx="2737166" cy="187200"/>
        </a:xfrm>
        <a:prstGeom prst="rect">
          <a:avLst/>
        </a:prstGeom>
        <a:solidFill>
          <a:srgbClr val="2540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7780" rIns="17780" bIns="17780" numCol="1" spcCol="1270" anchor="ctr" anchorCtr="0">
          <a:noAutofit/>
        </a:bodyPr>
        <a:lstStyle/>
        <a:p>
          <a:pPr lvl="0" algn="l" defTabSz="311150">
            <a:lnSpc>
              <a:spcPct val="90000"/>
            </a:lnSpc>
            <a:spcBef>
              <a:spcPct val="0"/>
            </a:spcBef>
            <a:spcAft>
              <a:spcPct val="35000"/>
            </a:spcAft>
          </a:pPr>
          <a:r>
            <a:rPr lang="en-US" sz="700" i="0" u="none" kern="1200" dirty="0" err="1" smtClean="0">
              <a:latin typeface="Open Sans Bold" panose="020B0806030504020204" pitchFamily="34" charset="0"/>
              <a:ea typeface="Open Sans Bold" panose="020B0806030504020204" pitchFamily="34" charset="0"/>
              <a:cs typeface="Open Sans Bold" panose="020B0806030504020204" pitchFamily="34" charset="0"/>
            </a:rPr>
            <a:t>Tempur</a:t>
          </a:r>
          <a:r>
            <a:rPr lang="en-US" sz="700" i="0" u="none" kern="1200" dirty="0" smtClean="0">
              <a:latin typeface="Open Sans Bold" panose="020B0806030504020204" pitchFamily="34" charset="0"/>
              <a:ea typeface="Open Sans Bold" panose="020B0806030504020204" pitchFamily="34" charset="0"/>
              <a:cs typeface="Open Sans Bold" panose="020B0806030504020204" pitchFamily="34" charset="0"/>
            </a:rPr>
            <a:t> Sealy </a:t>
          </a:r>
          <a:r>
            <a:rPr lang="en-US" sz="700" i="0" kern="1200" dirty="0">
              <a:latin typeface="Open Sans Bold" panose="020B0806030504020204" pitchFamily="34" charset="0"/>
              <a:ea typeface="Open Sans Bold" panose="020B0806030504020204" pitchFamily="34" charset="0"/>
              <a:cs typeface="Open Sans Bold" panose="020B0806030504020204" pitchFamily="34" charset="0"/>
            </a:rPr>
            <a:t>	   </a:t>
          </a:r>
          <a:r>
            <a:rPr lang="en-US" sz="700" i="0" kern="1200" dirty="0" smtClean="0">
              <a:latin typeface="Open Sans Bold" panose="020B0806030504020204" pitchFamily="34" charset="0"/>
              <a:ea typeface="Open Sans Bold" panose="020B0806030504020204" pitchFamily="34" charset="0"/>
              <a:cs typeface="Open Sans Bold" panose="020B0806030504020204" pitchFamily="34" charset="0"/>
            </a:rPr>
            <a:t>                                             85 </a:t>
          </a:r>
          <a:r>
            <a:rPr lang="en-US" sz="700" b="0" i="0" kern="1200" dirty="0">
              <a:latin typeface="Open Sans" panose="020B0806030504020204" pitchFamily="34" charset="0"/>
              <a:ea typeface="Open Sans" panose="020B0806030504020204" pitchFamily="34" charset="0"/>
              <a:cs typeface="Open Sans" panose="020B0806030504020204" pitchFamily="34" charset="0"/>
            </a:rPr>
            <a:t>bps</a:t>
          </a:r>
          <a:endParaRPr lang="en-US" sz="700" i="0" kern="1200" dirty="0">
            <a:latin typeface="Open Sans" panose="020B0806030504020204" pitchFamily="34" charset="0"/>
            <a:ea typeface="Open Sans" panose="020B0806030504020204" pitchFamily="34" charset="0"/>
            <a:cs typeface="Open Sans" panose="020B0806030504020204" pitchFamily="34" charset="0"/>
          </a:endParaRPr>
        </a:p>
      </dsp:txBody>
      <dsp:txXfrm>
        <a:off x="137050" y="93600"/>
        <a:ext cx="2737166" cy="187200"/>
      </dsp:txXfrm>
    </dsp:sp>
    <dsp:sp modelId="{2755F0AB-0738-440E-8041-50CED15CAD60}">
      <dsp:nvSpPr>
        <dsp:cNvPr id="0" name=""/>
        <dsp:cNvSpPr/>
      </dsp:nvSpPr>
      <dsp:spPr>
        <a:xfrm>
          <a:off x="20050" y="70200"/>
          <a:ext cx="234000" cy="234000"/>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35E159-6998-472C-BBD8-4E09210AF5CB}">
      <dsp:nvSpPr>
        <dsp:cNvPr id="0" name=""/>
        <dsp:cNvSpPr/>
      </dsp:nvSpPr>
      <dsp:spPr>
        <a:xfrm>
          <a:off x="205097" y="374400"/>
          <a:ext cx="2669119" cy="187200"/>
        </a:xfrm>
        <a:prstGeom prst="rect">
          <a:avLst/>
        </a:prstGeom>
        <a:solidFill>
          <a:srgbClr val="4274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7780" rIns="17780" bIns="17780" numCol="1" spcCol="1270" anchor="ctr" anchorCtr="0">
          <a:noAutofit/>
        </a:bodyPr>
        <a:lstStyle/>
        <a:p>
          <a:pPr lvl="0" algn="l" defTabSz="311150">
            <a:lnSpc>
              <a:spcPct val="90000"/>
            </a:lnSpc>
            <a:spcBef>
              <a:spcPct val="0"/>
            </a:spcBef>
            <a:spcAft>
              <a:spcPct val="35000"/>
            </a:spcAft>
          </a:pPr>
          <a:r>
            <a:rPr lang="en-US" sz="700" i="0" kern="1200" dirty="0" smtClean="0">
              <a:latin typeface="Open Sans Bold" panose="020B0806030504020204" pitchFamily="34" charset="0"/>
              <a:ea typeface="Open Sans Bold" panose="020B0806030504020204" pitchFamily="34" charset="0"/>
              <a:cs typeface="Open Sans Bold" panose="020B0806030504020204" pitchFamily="34" charset="0"/>
            </a:rPr>
            <a:t>MIPS 						     </a:t>
          </a:r>
          <a:r>
            <a:rPr lang="en-GB" sz="700" i="0" kern="1200" dirty="0" smtClean="0">
              <a:latin typeface="Open Sans Bold" panose="020B0806030504020204" pitchFamily="34" charset="0"/>
              <a:ea typeface="Open Sans Bold" panose="020B0806030504020204" pitchFamily="34" charset="0"/>
              <a:cs typeface="Open Sans Bold" panose="020B0806030504020204" pitchFamily="34" charset="0"/>
            </a:rPr>
            <a:t>52 </a:t>
          </a:r>
          <a:r>
            <a:rPr lang="en-US" sz="700" b="0" i="0" kern="1200" dirty="0" smtClean="0">
              <a:latin typeface="Open Sans" panose="020B0806030504020204" pitchFamily="34" charset="0"/>
              <a:ea typeface="Open Sans" panose="020B0806030504020204" pitchFamily="34" charset="0"/>
              <a:cs typeface="Open Sans" panose="020B0806030504020204" pitchFamily="34" charset="0"/>
            </a:rPr>
            <a:t>bps</a:t>
          </a:r>
          <a:endParaRPr lang="en-AU" sz="700" b="0" i="0" kern="1200" dirty="0">
            <a:latin typeface="Open Sans" panose="020B0806030504020204" pitchFamily="34" charset="0"/>
            <a:ea typeface="Open Sans" panose="020B0806030504020204" pitchFamily="34" charset="0"/>
            <a:cs typeface="Open Sans" panose="020B0806030504020204" pitchFamily="34" charset="0"/>
          </a:endParaRPr>
        </a:p>
      </dsp:txBody>
      <dsp:txXfrm>
        <a:off x="205097" y="374400"/>
        <a:ext cx="2669119" cy="187200"/>
      </dsp:txXfrm>
    </dsp:sp>
    <dsp:sp modelId="{FB66A3CD-0A3D-43D9-AC52-D8F44E292C5F}">
      <dsp:nvSpPr>
        <dsp:cNvPr id="0" name=""/>
        <dsp:cNvSpPr/>
      </dsp:nvSpPr>
      <dsp:spPr>
        <a:xfrm>
          <a:off x="88097" y="351000"/>
          <a:ext cx="234000" cy="234000"/>
        </a:xfrm>
        <a:prstGeom prst="ellipse">
          <a:avLst/>
        </a:prstGeom>
        <a:solidFill>
          <a:schemeClr val="lt1">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2420D3-1820-4BFC-ACBF-953D3B5325E0}">
      <dsp:nvSpPr>
        <dsp:cNvPr id="0" name=""/>
        <dsp:cNvSpPr/>
      </dsp:nvSpPr>
      <dsp:spPr>
        <a:xfrm>
          <a:off x="137050" y="655200"/>
          <a:ext cx="2737166" cy="187200"/>
        </a:xfrm>
        <a:prstGeom prst="rect">
          <a:avLst/>
        </a:prstGeom>
        <a:solidFill>
          <a:srgbClr val="6893C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7780" rIns="17780" bIns="177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700" i="0" kern="1200" dirty="0" smtClean="0">
              <a:latin typeface="Open Sans Bold" panose="020B0806030504020204" pitchFamily="34" charset="0"/>
              <a:ea typeface="Open Sans Bold" panose="020B0806030504020204" pitchFamily="34" charset="0"/>
              <a:cs typeface="Open Sans Bold" panose="020B0806030504020204" pitchFamily="34" charset="0"/>
            </a:rPr>
            <a:t>Comerica	                                                 52 </a:t>
          </a:r>
          <a:r>
            <a:rPr lang="en-US" sz="700" b="0" i="0" u="none" kern="1200" dirty="0" smtClean="0">
              <a:latin typeface="Open Sans" panose="020B0806030504020204" pitchFamily="34" charset="0"/>
              <a:ea typeface="Open Sans" panose="020B0806030504020204" pitchFamily="34" charset="0"/>
              <a:cs typeface="Open Sans" panose="020B0806030504020204" pitchFamily="34" charset="0"/>
            </a:rPr>
            <a:t>bps</a:t>
          </a:r>
          <a:endParaRPr lang="en-US" sz="700" i="0" u="none" kern="1200" dirty="0">
            <a:latin typeface="Open Sans" panose="020B0806030504020204" pitchFamily="34" charset="0"/>
            <a:ea typeface="Open Sans" panose="020B0806030504020204" pitchFamily="34" charset="0"/>
            <a:cs typeface="Open Sans" panose="020B0806030504020204" pitchFamily="34" charset="0"/>
          </a:endParaRPr>
        </a:p>
      </dsp:txBody>
      <dsp:txXfrm>
        <a:off x="137050" y="655200"/>
        <a:ext cx="2737166" cy="187200"/>
      </dsp:txXfrm>
    </dsp:sp>
    <dsp:sp modelId="{55499AF2-FAD5-4D47-84E2-DB071E02B737}">
      <dsp:nvSpPr>
        <dsp:cNvPr id="0" name=""/>
        <dsp:cNvSpPr/>
      </dsp:nvSpPr>
      <dsp:spPr>
        <a:xfrm>
          <a:off x="20050" y="631800"/>
          <a:ext cx="234000" cy="234000"/>
        </a:xfrm>
        <a:prstGeom prst="ellipse">
          <a:avLst/>
        </a:prstGeom>
        <a:solidFill>
          <a:schemeClr val="lt1">
            <a:hueOff val="0"/>
            <a:satOff val="0"/>
            <a:lumOff val="0"/>
            <a:alphaOff val="0"/>
          </a:schemeClr>
        </a:solidFill>
        <a:ln w="12700" cap="flat" cmpd="sng" algn="ctr">
          <a:solidFill>
            <a:schemeClr val="accent1">
              <a:shade val="50000"/>
              <a:hueOff val="268329"/>
              <a:satOff val="-6535"/>
              <a:lumOff val="2859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20A256-9EB0-42A0-93F9-4DDD3E563990}"/>
              </a:ext>
            </a:extLst>
          </p:cNvPr>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en-AU"/>
          </a:p>
        </p:txBody>
      </p:sp>
      <p:sp>
        <p:nvSpPr>
          <p:cNvPr id="3" name="Date Placeholder 2">
            <a:extLst>
              <a:ext uri="{FF2B5EF4-FFF2-40B4-BE49-F238E27FC236}">
                <a16:creationId xmlns:a16="http://schemas.microsoft.com/office/drawing/2014/main" id="{9932B59A-C193-4148-9CA2-BB909D440862}"/>
              </a:ext>
            </a:extLst>
          </p:cNvPr>
          <p:cNvSpPr>
            <a:spLocks noGrp="1"/>
          </p:cNvSpPr>
          <p:nvPr>
            <p:ph type="dt" sz="quarter" idx="1"/>
          </p:nvPr>
        </p:nvSpPr>
        <p:spPr>
          <a:xfrm>
            <a:off x="3850443" y="0"/>
            <a:ext cx="2945659" cy="498056"/>
          </a:xfrm>
          <a:prstGeom prst="rect">
            <a:avLst/>
          </a:prstGeom>
        </p:spPr>
        <p:txBody>
          <a:bodyPr vert="horz" lIns="91431" tIns="45715" rIns="91431" bIns="45715" rtlCol="0"/>
          <a:lstStyle>
            <a:lvl1pPr algn="r">
              <a:defRPr sz="1200"/>
            </a:lvl1pPr>
          </a:lstStyle>
          <a:p>
            <a:fld id="{B017947F-89AC-4AE6-8004-04A361593081}" type="datetimeFigureOut">
              <a:rPr lang="en-AU" smtClean="0"/>
              <a:t>12/03/2021</a:t>
            </a:fld>
            <a:endParaRPr lang="en-AU"/>
          </a:p>
        </p:txBody>
      </p:sp>
      <p:sp>
        <p:nvSpPr>
          <p:cNvPr id="4" name="Footer Placeholder 3">
            <a:extLst>
              <a:ext uri="{FF2B5EF4-FFF2-40B4-BE49-F238E27FC236}">
                <a16:creationId xmlns:a16="http://schemas.microsoft.com/office/drawing/2014/main" id="{11AE589F-88A4-4813-AB7F-50BD80881FD6}"/>
              </a:ext>
            </a:extLst>
          </p:cNvPr>
          <p:cNvSpPr>
            <a:spLocks noGrp="1"/>
          </p:cNvSpPr>
          <p:nvPr>
            <p:ph type="ftr" sz="quarter" idx="2"/>
          </p:nvPr>
        </p:nvSpPr>
        <p:spPr>
          <a:xfrm>
            <a:off x="1" y="9428584"/>
            <a:ext cx="2945659" cy="498055"/>
          </a:xfrm>
          <a:prstGeom prst="rect">
            <a:avLst/>
          </a:prstGeom>
        </p:spPr>
        <p:txBody>
          <a:bodyPr vert="horz" lIns="91431" tIns="45715" rIns="91431" bIns="45715"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E2F874D0-E352-473A-93D6-C3BC48FE040A}"/>
              </a:ext>
            </a:extLst>
          </p:cNvPr>
          <p:cNvSpPr>
            <a:spLocks noGrp="1"/>
          </p:cNvSpPr>
          <p:nvPr>
            <p:ph type="sldNum" sz="quarter" idx="3"/>
          </p:nvPr>
        </p:nvSpPr>
        <p:spPr>
          <a:xfrm>
            <a:off x="3850443" y="9428584"/>
            <a:ext cx="2945659" cy="498055"/>
          </a:xfrm>
          <a:prstGeom prst="rect">
            <a:avLst/>
          </a:prstGeom>
        </p:spPr>
        <p:txBody>
          <a:bodyPr vert="horz" lIns="91431" tIns="45715" rIns="91431" bIns="45715" rtlCol="0" anchor="b"/>
          <a:lstStyle>
            <a:lvl1pPr algn="r">
              <a:defRPr sz="1200"/>
            </a:lvl1pPr>
          </a:lstStyle>
          <a:p>
            <a:fld id="{2B92AE95-CECF-42F5-B164-01C06EF8E25D}" type="slidenum">
              <a:rPr lang="en-AU" smtClean="0"/>
              <a:t>‹#›</a:t>
            </a:fld>
            <a:endParaRPr lang="en-AU"/>
          </a:p>
        </p:txBody>
      </p:sp>
    </p:spTree>
    <p:extLst>
      <p:ext uri="{BB962C8B-B14F-4D97-AF65-F5344CB8AC3E}">
        <p14:creationId xmlns:p14="http://schemas.microsoft.com/office/powerpoint/2010/main" val="15002051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9074C38-EAA0-4DAB-8D56-CDFDA0BC5A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3927" y="-96963"/>
            <a:ext cx="826588" cy="829489"/>
          </a:xfrm>
          <a:prstGeom prst="rect">
            <a:avLst/>
          </a:prstGeom>
        </p:spPr>
      </p:pic>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7885CC2F-3F89-4473-A995-7ECBD3987580}"/>
              </a:ext>
            </a:extLst>
          </p:cNvPr>
          <p:cNvSpPr/>
          <p:nvPr userDrawn="1"/>
        </p:nvSpPr>
        <p:spPr>
          <a:xfrm>
            <a:off x="0" y="9474000"/>
            <a:ext cx="6858000" cy="432000"/>
          </a:xfrm>
          <a:prstGeom prst="rect">
            <a:avLst/>
          </a:prstGeom>
          <a:solidFill>
            <a:srgbClr val="2540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6" name="Picture 25" descr="Logo-White-side.png">
            <a:extLst>
              <a:ext uri="{FF2B5EF4-FFF2-40B4-BE49-F238E27FC236}">
                <a16:creationId xmlns:a16="http://schemas.microsoft.com/office/drawing/2014/main" id="{A792E663-36BA-486F-9778-15B4E0CB51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6621" y="9376645"/>
            <a:ext cx="1110615" cy="617501"/>
          </a:xfrm>
          <a:prstGeom prst="rect">
            <a:avLst/>
          </a:prstGeom>
        </p:spPr>
      </p:pic>
      <p:sp>
        <p:nvSpPr>
          <p:cNvPr id="27" name="Rectangle 26">
            <a:extLst>
              <a:ext uri="{FF2B5EF4-FFF2-40B4-BE49-F238E27FC236}">
                <a16:creationId xmlns:a16="http://schemas.microsoft.com/office/drawing/2014/main" id="{5A878185-020F-41AB-91E7-B2172FC29E1C}"/>
              </a:ext>
            </a:extLst>
          </p:cNvPr>
          <p:cNvSpPr/>
          <p:nvPr userDrawn="1"/>
        </p:nvSpPr>
        <p:spPr>
          <a:xfrm>
            <a:off x="4728130" y="9602512"/>
            <a:ext cx="1983781" cy="165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en-AU" sz="900" b="0" i="0" spc="60" dirty="0">
                <a:solidFill>
                  <a:schemeClr val="bg1"/>
                </a:solidFill>
                <a:latin typeface="Open Sans" panose="020B0806030504020204" pitchFamily="34" charset="0"/>
                <a:ea typeface="Open Sans" panose="020B0806030504020204" pitchFamily="34" charset="0"/>
                <a:cs typeface="Open Sans" panose="020B0806030504020204" pitchFamily="34" charset="0"/>
              </a:rPr>
              <a:t>Global Responsible Investors</a:t>
            </a:r>
          </a:p>
        </p:txBody>
      </p:sp>
      <p:sp>
        <p:nvSpPr>
          <p:cNvPr id="21" name="Rectangle 20">
            <a:extLst>
              <a:ext uri="{FF2B5EF4-FFF2-40B4-BE49-F238E27FC236}">
                <a16:creationId xmlns:a16="http://schemas.microsoft.com/office/drawing/2014/main" id="{C1DEAF73-D8CA-455A-B995-C783F2CF049E}"/>
              </a:ext>
            </a:extLst>
          </p:cNvPr>
          <p:cNvSpPr/>
          <p:nvPr userDrawn="1"/>
        </p:nvSpPr>
        <p:spPr>
          <a:xfrm>
            <a:off x="0" y="697704"/>
            <a:ext cx="6858000" cy="1206030"/>
          </a:xfrm>
          <a:prstGeom prst="rect">
            <a:avLst/>
          </a:prstGeom>
          <a:solidFill>
            <a:srgbClr val="25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2" name="Group 21">
            <a:extLst>
              <a:ext uri="{FF2B5EF4-FFF2-40B4-BE49-F238E27FC236}">
                <a16:creationId xmlns:a16="http://schemas.microsoft.com/office/drawing/2014/main" id="{3E699A9A-2200-483C-938B-394FA2C6C827}"/>
              </a:ext>
            </a:extLst>
          </p:cNvPr>
          <p:cNvGrpSpPr/>
          <p:nvPr userDrawn="1"/>
        </p:nvGrpSpPr>
        <p:grpSpPr>
          <a:xfrm>
            <a:off x="150676" y="138203"/>
            <a:ext cx="2145789" cy="2166927"/>
            <a:chOff x="-355600" y="-519710"/>
            <a:chExt cx="2892750" cy="2892750"/>
          </a:xfrm>
        </p:grpSpPr>
        <p:grpSp>
          <p:nvGrpSpPr>
            <p:cNvPr id="23" name="Group 22">
              <a:extLst>
                <a:ext uri="{FF2B5EF4-FFF2-40B4-BE49-F238E27FC236}">
                  <a16:creationId xmlns:a16="http://schemas.microsoft.com/office/drawing/2014/main" id="{A6506617-14D2-47D8-81C8-96CF41EEB727}"/>
                </a:ext>
              </a:extLst>
            </p:cNvPr>
            <p:cNvGrpSpPr/>
            <p:nvPr/>
          </p:nvGrpSpPr>
          <p:grpSpPr>
            <a:xfrm>
              <a:off x="-355600" y="-519710"/>
              <a:ext cx="2892750" cy="2892750"/>
              <a:chOff x="2191576" y="516107"/>
              <a:chExt cx="4095375" cy="4095375"/>
            </a:xfrm>
          </p:grpSpPr>
          <p:pic>
            <p:nvPicPr>
              <p:cNvPr id="44" name="Picture 43">
                <a:extLst>
                  <a:ext uri="{FF2B5EF4-FFF2-40B4-BE49-F238E27FC236}">
                    <a16:creationId xmlns:a16="http://schemas.microsoft.com/office/drawing/2014/main" id="{20D7FC0F-5E1E-47E6-9F44-058362F18C8E}"/>
                  </a:ext>
                </a:extLst>
              </p:cNvPr>
              <p:cNvPicPr>
                <a:picLocks noChangeAspect="1"/>
              </p:cNvPicPr>
              <p:nvPr/>
            </p:nvPicPr>
            <p:blipFill>
              <a:blip r:embed="rId4"/>
              <a:stretch>
                <a:fillRect/>
              </a:stretch>
            </p:blipFill>
            <p:spPr>
              <a:xfrm>
                <a:off x="2191576" y="516107"/>
                <a:ext cx="4095375" cy="4095375"/>
              </a:xfrm>
              <a:prstGeom prst="rect">
                <a:avLst/>
              </a:prstGeom>
            </p:spPr>
          </p:pic>
          <p:sp>
            <p:nvSpPr>
              <p:cNvPr id="45" name="Oval 44">
                <a:extLst>
                  <a:ext uri="{FF2B5EF4-FFF2-40B4-BE49-F238E27FC236}">
                    <a16:creationId xmlns:a16="http://schemas.microsoft.com/office/drawing/2014/main" id="{61724AE2-D646-4ABE-A1A7-FD9E35F812B6}"/>
                  </a:ext>
                </a:extLst>
              </p:cNvPr>
              <p:cNvSpPr/>
              <p:nvPr/>
            </p:nvSpPr>
            <p:spPr>
              <a:xfrm>
                <a:off x="2534301" y="858832"/>
                <a:ext cx="3409925" cy="3409925"/>
              </a:xfrm>
              <a:prstGeom prst="ellipse">
                <a:avLst/>
              </a:prstGeom>
              <a:solidFill>
                <a:srgbClr val="2540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CACFDD12-681A-40CC-AB85-9DFD33AA6DD0}"/>
                </a:ext>
              </a:extLst>
            </p:cNvPr>
            <p:cNvSpPr/>
            <p:nvPr/>
          </p:nvSpPr>
          <p:spPr>
            <a:xfrm>
              <a:off x="436361" y="329843"/>
              <a:ext cx="1858707" cy="1053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80000"/>
                </a:lnSpc>
              </a:pPr>
              <a:r>
                <a:rPr lang="en-AU" sz="1400" spc="300" dirty="0">
                  <a:solidFill>
                    <a:schemeClr val="bg1"/>
                  </a:solidFill>
                  <a:latin typeface="Bebas Neue"/>
                  <a:cs typeface="Bebas Neue"/>
                </a:rPr>
                <a:t>Morphic </a:t>
              </a:r>
              <a:br>
                <a:rPr lang="en-AU" sz="1400" spc="300" dirty="0">
                  <a:solidFill>
                    <a:schemeClr val="bg1"/>
                  </a:solidFill>
                  <a:latin typeface="Bebas Neue"/>
                  <a:cs typeface="Bebas Neue"/>
                </a:rPr>
              </a:br>
              <a:r>
                <a:rPr lang="en-AU" sz="1400" spc="300" dirty="0">
                  <a:solidFill>
                    <a:schemeClr val="bg1"/>
                  </a:solidFill>
                  <a:latin typeface="Bebas Neue"/>
                  <a:cs typeface="Bebas Neue"/>
                </a:rPr>
                <a:t>Global Opportunities Fund</a:t>
              </a:r>
              <a:endParaRPr lang="en-AU" sz="1400" spc="300" dirty="0">
                <a:solidFill>
                  <a:schemeClr val="bg1"/>
                </a:solidFill>
                <a:latin typeface="Bebas Neue"/>
                <a:ea typeface="Open Sans Light" panose="020B0306030504020204" pitchFamily="34" charset="0"/>
                <a:cs typeface="Bebas Neue"/>
              </a:endParaRPr>
            </a:p>
          </p:txBody>
        </p:sp>
        <p:cxnSp>
          <p:nvCxnSpPr>
            <p:cNvPr id="43" name="Straight Connector 42">
              <a:extLst>
                <a:ext uri="{FF2B5EF4-FFF2-40B4-BE49-F238E27FC236}">
                  <a16:creationId xmlns:a16="http://schemas.microsoft.com/office/drawing/2014/main" id="{16E4AE18-8870-417E-A357-5BF08CCF3CA9}"/>
                </a:ext>
              </a:extLst>
            </p:cNvPr>
            <p:cNvCxnSpPr>
              <a:cxnSpLocks/>
            </p:cNvCxnSpPr>
            <p:nvPr/>
          </p:nvCxnSpPr>
          <p:spPr>
            <a:xfrm>
              <a:off x="331552" y="257242"/>
              <a:ext cx="0" cy="1469273"/>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6" name="Text Box 38">
            <a:extLst>
              <a:ext uri="{FF2B5EF4-FFF2-40B4-BE49-F238E27FC236}">
                <a16:creationId xmlns:a16="http://schemas.microsoft.com/office/drawing/2014/main" id="{05E5BC51-A1CA-4242-9C5F-5EB9ED297393}"/>
              </a:ext>
            </a:extLst>
          </p:cNvPr>
          <p:cNvSpPr txBox="1"/>
          <p:nvPr userDrawn="1"/>
        </p:nvSpPr>
        <p:spPr>
          <a:xfrm>
            <a:off x="2374210" y="706348"/>
            <a:ext cx="4299586" cy="1197386"/>
          </a:xfrm>
          <a:prstGeom prst="rect">
            <a:avLst/>
          </a:prstGeom>
          <a:solidFill>
            <a:srgbClr val="254062"/>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0" bIns="45720" numCol="1" spcCol="0" rtlCol="0" fromWordArt="0" anchor="ctr" anchorCtr="0" forceAA="0" compatLnSpc="1">
            <a:prstTxWarp prst="textNoShape">
              <a:avLst/>
            </a:prstTxWarp>
            <a:noAutofit/>
          </a:bodyPr>
          <a:lstStyle/>
          <a:p>
            <a:pPr algn="just">
              <a:lnSpc>
                <a:spcPct val="115000"/>
              </a:lnSpc>
              <a:spcAft>
                <a:spcPts val="0"/>
              </a:spcAft>
            </a:pPr>
            <a:r>
              <a:rPr lang="en-AU" sz="900" b="1" dirty="0">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rPr>
              <a:t>Fund Objective</a:t>
            </a:r>
            <a:endParaRPr lang="en-AU" sz="1050" dirty="0">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endParaRPr>
          </a:p>
          <a:p>
            <a:pPr algn="just">
              <a:lnSpc>
                <a:spcPct val="115000"/>
              </a:lnSpc>
              <a:spcAft>
                <a:spcPts val="0"/>
              </a:spcAft>
            </a:pPr>
            <a:r>
              <a:rPr lang="en-AU" sz="6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AU" sz="105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algn="just">
              <a:lnSpc>
                <a:spcPct val="115000"/>
              </a:lnSpc>
              <a:spcAft>
                <a:spcPts val="1000"/>
              </a:spcAft>
            </a:pPr>
            <a:r>
              <a:rPr lang="en-AU" sz="80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Fund seeks long term capital growth by investing in global shares and excluding direct investments in entities involved in environmental destruction, intensive animal farming, tobacco, alcohol, armaments and gambling. The Fund aims to have exposures in companies that are cheap, of high quality and where momentum supports the investment thesis. The Fund can also hedge to manage risk.</a:t>
            </a:r>
            <a:endParaRPr lang="en-AU" sz="1050" b="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2" descr="Image result for unpri signatory high res">
            <a:extLst>
              <a:ext uri="{FF2B5EF4-FFF2-40B4-BE49-F238E27FC236}">
                <a16:creationId xmlns:a16="http://schemas.microsoft.com/office/drawing/2014/main" id="{32E60220-1F3A-4573-8F9F-3579B67C7B7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374238" y="78767"/>
            <a:ext cx="1333086" cy="49458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04E279A8-C2CC-42D1-B3D5-860927FAD5B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95522" y="72291"/>
            <a:ext cx="820657" cy="565970"/>
          </a:xfrm>
          <a:prstGeom prst="rect">
            <a:avLst/>
          </a:prstGeom>
        </p:spPr>
      </p:pic>
      <p:pic>
        <p:nvPicPr>
          <p:cNvPr id="18" name="Picture 17" descr="A close up of a sign&#10;&#10;Description automatically generated">
            <a:extLst>
              <a:ext uri="{FF2B5EF4-FFF2-40B4-BE49-F238E27FC236}">
                <a16:creationId xmlns:a16="http://schemas.microsoft.com/office/drawing/2014/main" id="{1C446BDB-0CC2-4F77-A09D-82141DD4193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527572" y="87462"/>
            <a:ext cx="540000" cy="540000"/>
          </a:xfrm>
          <a:prstGeom prst="rect">
            <a:avLst/>
          </a:prstGeom>
        </p:spPr>
      </p:pic>
    </p:spTree>
    <p:extLst>
      <p:ext uri="{BB962C8B-B14F-4D97-AF65-F5344CB8AC3E}">
        <p14:creationId xmlns:p14="http://schemas.microsoft.com/office/powerpoint/2010/main" val="381137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78F93-B688-4E65-8B38-A1DFD37D4DAA}"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11E8F4-C039-4FEE-97B8-F4A9EF076DCF}" type="slidenum">
              <a:rPr lang="en-AU" smtClean="0"/>
              <a:t>‹#›</a:t>
            </a:fld>
            <a:endParaRPr lang="en-AU"/>
          </a:p>
        </p:txBody>
      </p:sp>
    </p:spTree>
    <p:extLst>
      <p:ext uri="{BB962C8B-B14F-4D97-AF65-F5344CB8AC3E}">
        <p14:creationId xmlns:p14="http://schemas.microsoft.com/office/powerpoint/2010/main" val="371232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78F93-B688-4E65-8B38-A1DFD37D4DAA}"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11E8F4-C039-4FEE-97B8-F4A9EF076DCF}" type="slidenum">
              <a:rPr lang="en-AU" smtClean="0"/>
              <a:t>‹#›</a:t>
            </a:fld>
            <a:endParaRPr lang="en-AU"/>
          </a:p>
        </p:txBody>
      </p:sp>
    </p:spTree>
    <p:extLst>
      <p:ext uri="{BB962C8B-B14F-4D97-AF65-F5344CB8AC3E}">
        <p14:creationId xmlns:p14="http://schemas.microsoft.com/office/powerpoint/2010/main" val="106048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78F93-B688-4E65-8B38-A1DFD37D4DAA}"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11E8F4-C039-4FEE-97B8-F4A9EF076DCF}" type="slidenum">
              <a:rPr lang="en-AU" smtClean="0"/>
              <a:t>‹#›</a:t>
            </a:fld>
            <a:endParaRPr lang="en-AU"/>
          </a:p>
        </p:txBody>
      </p:sp>
      <p:sp>
        <p:nvSpPr>
          <p:cNvPr id="8" name="Rectangle 7">
            <a:extLst>
              <a:ext uri="{FF2B5EF4-FFF2-40B4-BE49-F238E27FC236}">
                <a16:creationId xmlns:a16="http://schemas.microsoft.com/office/drawing/2014/main" id="{9194E9E2-4DF1-4A89-BE48-38D2D366CB11}"/>
              </a:ext>
            </a:extLst>
          </p:cNvPr>
          <p:cNvSpPr/>
          <p:nvPr userDrawn="1"/>
        </p:nvSpPr>
        <p:spPr>
          <a:xfrm>
            <a:off x="0" y="9474000"/>
            <a:ext cx="6858000" cy="432000"/>
          </a:xfrm>
          <a:prstGeom prst="rect">
            <a:avLst/>
          </a:prstGeom>
          <a:solidFill>
            <a:srgbClr val="2540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Logo-White-side.png">
            <a:extLst>
              <a:ext uri="{FF2B5EF4-FFF2-40B4-BE49-F238E27FC236}">
                <a16:creationId xmlns:a16="http://schemas.microsoft.com/office/drawing/2014/main" id="{200032EB-5DB9-4023-AACD-8A72D37BC3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6621" y="9376645"/>
            <a:ext cx="1110615" cy="617501"/>
          </a:xfrm>
          <a:prstGeom prst="rect">
            <a:avLst/>
          </a:prstGeom>
        </p:spPr>
      </p:pic>
      <p:sp>
        <p:nvSpPr>
          <p:cNvPr id="10" name="Rectangle 9">
            <a:extLst>
              <a:ext uri="{FF2B5EF4-FFF2-40B4-BE49-F238E27FC236}">
                <a16:creationId xmlns:a16="http://schemas.microsoft.com/office/drawing/2014/main" id="{5A6FEDC2-67F6-47C8-A363-BCB066E38A60}"/>
              </a:ext>
            </a:extLst>
          </p:cNvPr>
          <p:cNvSpPr/>
          <p:nvPr userDrawn="1"/>
        </p:nvSpPr>
        <p:spPr>
          <a:xfrm>
            <a:off x="4728130" y="9602512"/>
            <a:ext cx="1983781" cy="165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r>
              <a:rPr lang="en-AU" sz="900" b="0" i="0" spc="60" dirty="0">
                <a:solidFill>
                  <a:schemeClr val="bg1"/>
                </a:solidFill>
                <a:latin typeface="Open Sans" panose="020B0806030504020204" pitchFamily="34" charset="0"/>
                <a:ea typeface="Open Sans" panose="020B0806030504020204" pitchFamily="34" charset="0"/>
                <a:cs typeface="Open Sans" panose="020B0806030504020204" pitchFamily="34" charset="0"/>
              </a:rPr>
              <a:t>Global Responsible Investors</a:t>
            </a:r>
          </a:p>
        </p:txBody>
      </p:sp>
    </p:spTree>
    <p:extLst>
      <p:ext uri="{BB962C8B-B14F-4D97-AF65-F5344CB8AC3E}">
        <p14:creationId xmlns:p14="http://schemas.microsoft.com/office/powerpoint/2010/main" val="323391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78F93-B688-4E65-8B38-A1DFD37D4DAA}" type="datetimeFigureOut">
              <a:rPr lang="en-AU" smtClean="0"/>
              <a:t>12/03/2021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611E8F4-C039-4FEE-97B8-F4A9EF076DCF}" type="slidenum">
              <a:rPr lang="en-AU" smtClean="0"/>
              <a:t>‹#›</a:t>
            </a:fld>
            <a:endParaRPr lang="en-AU"/>
          </a:p>
        </p:txBody>
      </p:sp>
    </p:spTree>
    <p:extLst>
      <p:ext uri="{BB962C8B-B14F-4D97-AF65-F5344CB8AC3E}">
        <p14:creationId xmlns:p14="http://schemas.microsoft.com/office/powerpoint/2010/main" val="144229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F78F93-B688-4E65-8B38-A1DFD37D4DAA}"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11E8F4-C039-4FEE-97B8-F4A9EF076DCF}" type="slidenum">
              <a:rPr lang="en-AU" smtClean="0"/>
              <a:t>‹#›</a:t>
            </a:fld>
            <a:endParaRPr lang="en-AU"/>
          </a:p>
        </p:txBody>
      </p:sp>
    </p:spTree>
    <p:extLst>
      <p:ext uri="{BB962C8B-B14F-4D97-AF65-F5344CB8AC3E}">
        <p14:creationId xmlns:p14="http://schemas.microsoft.com/office/powerpoint/2010/main" val="208351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F78F93-B688-4E65-8B38-A1DFD37D4DAA}" type="datetimeFigureOut">
              <a:rPr lang="en-AU" smtClean="0"/>
              <a:t>12/03/2021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611E8F4-C039-4FEE-97B8-F4A9EF076DCF}" type="slidenum">
              <a:rPr lang="en-AU" smtClean="0"/>
              <a:t>‹#›</a:t>
            </a:fld>
            <a:endParaRPr lang="en-AU"/>
          </a:p>
        </p:txBody>
      </p:sp>
    </p:spTree>
    <p:extLst>
      <p:ext uri="{BB962C8B-B14F-4D97-AF65-F5344CB8AC3E}">
        <p14:creationId xmlns:p14="http://schemas.microsoft.com/office/powerpoint/2010/main" val="2975335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F78F93-B688-4E65-8B38-A1DFD37D4DAA}" type="datetimeFigureOut">
              <a:rPr lang="en-AU" smtClean="0"/>
              <a:t>12/03/2021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611E8F4-C039-4FEE-97B8-F4A9EF076DCF}" type="slidenum">
              <a:rPr lang="en-AU" smtClean="0"/>
              <a:t>‹#›</a:t>
            </a:fld>
            <a:endParaRPr lang="en-AU"/>
          </a:p>
        </p:txBody>
      </p:sp>
    </p:spTree>
    <p:extLst>
      <p:ext uri="{BB962C8B-B14F-4D97-AF65-F5344CB8AC3E}">
        <p14:creationId xmlns:p14="http://schemas.microsoft.com/office/powerpoint/2010/main" val="198047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78F93-B688-4E65-8B38-A1DFD37D4DAA}" type="datetimeFigureOut">
              <a:rPr lang="en-AU" smtClean="0"/>
              <a:t>12/03/2021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611E8F4-C039-4FEE-97B8-F4A9EF076DCF}" type="slidenum">
              <a:rPr lang="en-AU" smtClean="0"/>
              <a:t>‹#›</a:t>
            </a:fld>
            <a:endParaRPr lang="en-AU"/>
          </a:p>
        </p:txBody>
      </p:sp>
    </p:spTree>
    <p:extLst>
      <p:ext uri="{BB962C8B-B14F-4D97-AF65-F5344CB8AC3E}">
        <p14:creationId xmlns:p14="http://schemas.microsoft.com/office/powerpoint/2010/main" val="175427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F78F93-B688-4E65-8B38-A1DFD37D4DAA}"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11E8F4-C039-4FEE-97B8-F4A9EF076DCF}" type="slidenum">
              <a:rPr lang="en-AU" smtClean="0"/>
              <a:t>‹#›</a:t>
            </a:fld>
            <a:endParaRPr lang="en-AU"/>
          </a:p>
        </p:txBody>
      </p:sp>
    </p:spTree>
    <p:extLst>
      <p:ext uri="{BB962C8B-B14F-4D97-AF65-F5344CB8AC3E}">
        <p14:creationId xmlns:p14="http://schemas.microsoft.com/office/powerpoint/2010/main" val="1910732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F78F93-B688-4E65-8B38-A1DFD37D4DAA}" type="datetimeFigureOut">
              <a:rPr lang="en-AU" smtClean="0"/>
              <a:t>12/03/2021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611E8F4-C039-4FEE-97B8-F4A9EF076DCF}" type="slidenum">
              <a:rPr lang="en-AU" smtClean="0"/>
              <a:t>‹#›</a:t>
            </a:fld>
            <a:endParaRPr lang="en-AU"/>
          </a:p>
        </p:txBody>
      </p:sp>
    </p:spTree>
    <p:extLst>
      <p:ext uri="{BB962C8B-B14F-4D97-AF65-F5344CB8AC3E}">
        <p14:creationId xmlns:p14="http://schemas.microsoft.com/office/powerpoint/2010/main" val="57473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5F78F93-B688-4E65-8B38-A1DFD37D4DAA}" type="datetimeFigureOut">
              <a:rPr lang="en-AU" smtClean="0"/>
              <a:t>12/03/2021</a:t>
            </a:fld>
            <a:endParaRPr lang="en-AU"/>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611E8F4-C039-4FEE-97B8-F4A9EF076DCF}" type="slidenum">
              <a:rPr lang="en-AU" smtClean="0"/>
              <a:t>‹#›</a:t>
            </a:fld>
            <a:endParaRPr lang="en-AU"/>
          </a:p>
        </p:txBody>
      </p:sp>
    </p:spTree>
    <p:extLst>
      <p:ext uri="{BB962C8B-B14F-4D97-AF65-F5344CB8AC3E}">
        <p14:creationId xmlns:p14="http://schemas.microsoft.com/office/powerpoint/2010/main" val="2357512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eforum.org/projects/circular-economy" TargetMode="External"/><Relationship Id="rId2" Type="http://schemas.openxmlformats.org/officeDocument/2006/relationships/hyperlink" Target="https://www2.deloitte.com/us/en/insights/deloitte-review/issue-22/industry-4-0-technology-manufacturing-revolution.html" TargetMode="Externa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hyperlink" Target="http://www3.weforum.org/docs/WEF_Harnessing_4IR_Circular_Economy_report_2018.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rimetime.bluejeans.com/a2m/register/pvapaqdp"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chart" Target="../charts/char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chart" Target="../charts/char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5BFF5AC6-4236-45D3-83CD-D76BFB4898AE}"/>
              </a:ext>
            </a:extLst>
          </p:cNvPr>
          <p:cNvGraphicFramePr>
            <a:graphicFrameLocks noGrp="1" noChangeAspect="1"/>
          </p:cNvGraphicFramePr>
          <p:nvPr>
            <p:extLst>
              <p:ext uri="{D42A27DB-BD31-4B8C-83A1-F6EECF244321}">
                <p14:modId xmlns:p14="http://schemas.microsoft.com/office/powerpoint/2010/main" val="4139945995"/>
              </p:ext>
            </p:extLst>
          </p:nvPr>
        </p:nvGraphicFramePr>
        <p:xfrm>
          <a:off x="1421953" y="2025967"/>
          <a:ext cx="4772539" cy="801053"/>
        </p:xfrm>
        <a:graphic>
          <a:graphicData uri="http://schemas.openxmlformats.org/drawingml/2006/table">
            <a:tbl>
              <a:tblPr>
                <a:tableStyleId>{5C22544A-7EE6-4342-B048-85BDC9FD1C3A}</a:tableStyleId>
              </a:tblPr>
              <a:tblGrid>
                <a:gridCol w="1655779">
                  <a:extLst>
                    <a:ext uri="{9D8B030D-6E8A-4147-A177-3AD203B41FA5}">
                      <a16:colId xmlns:a16="http://schemas.microsoft.com/office/drawing/2014/main" val="2354698168"/>
                    </a:ext>
                  </a:extLst>
                </a:gridCol>
                <a:gridCol w="519460">
                  <a:extLst>
                    <a:ext uri="{9D8B030D-6E8A-4147-A177-3AD203B41FA5}">
                      <a16:colId xmlns:a16="http://schemas.microsoft.com/office/drawing/2014/main" val="2385445678"/>
                    </a:ext>
                  </a:extLst>
                </a:gridCol>
                <a:gridCol w="519460">
                  <a:extLst>
                    <a:ext uri="{9D8B030D-6E8A-4147-A177-3AD203B41FA5}">
                      <a16:colId xmlns:a16="http://schemas.microsoft.com/office/drawing/2014/main" val="3028879003"/>
                    </a:ext>
                  </a:extLst>
                </a:gridCol>
                <a:gridCol w="519460">
                  <a:extLst>
                    <a:ext uri="{9D8B030D-6E8A-4147-A177-3AD203B41FA5}">
                      <a16:colId xmlns:a16="http://schemas.microsoft.com/office/drawing/2014/main" val="1543704177"/>
                    </a:ext>
                  </a:extLst>
                </a:gridCol>
                <a:gridCol w="519460">
                  <a:extLst>
                    <a:ext uri="{9D8B030D-6E8A-4147-A177-3AD203B41FA5}">
                      <a16:colId xmlns:a16="http://schemas.microsoft.com/office/drawing/2014/main" val="4193585969"/>
                    </a:ext>
                  </a:extLst>
                </a:gridCol>
                <a:gridCol w="519460">
                  <a:extLst>
                    <a:ext uri="{9D8B030D-6E8A-4147-A177-3AD203B41FA5}">
                      <a16:colId xmlns:a16="http://schemas.microsoft.com/office/drawing/2014/main" val="3814204959"/>
                    </a:ext>
                  </a:extLst>
                </a:gridCol>
                <a:gridCol w="519460">
                  <a:extLst>
                    <a:ext uri="{9D8B030D-6E8A-4147-A177-3AD203B41FA5}">
                      <a16:colId xmlns:a16="http://schemas.microsoft.com/office/drawing/2014/main" val="770606352"/>
                    </a:ext>
                  </a:extLst>
                </a:gridCol>
              </a:tblGrid>
              <a:tr h="216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AU" sz="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AU" sz="800" b="1"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1 Month</a:t>
                      </a:r>
                      <a:endParaRPr lang="en-AU" sz="800" b="1"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800" b="1" u="none" strike="noStrike" dirty="0">
                          <a:effectLst/>
                          <a:latin typeface="Open Sans Light" panose="020B0306030504020204" pitchFamily="34" charset="0"/>
                          <a:ea typeface="Open Sans Light" panose="020B0306030504020204" pitchFamily="34" charset="0"/>
                          <a:cs typeface="Open Sans Light" panose="020B0306030504020204" pitchFamily="34" charset="0"/>
                        </a:rPr>
                        <a:t>3 Months</a:t>
                      </a:r>
                      <a:endParaRPr lang="en-AU" sz="800" b="1"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800" b="1"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CYTD</a:t>
                      </a: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800" b="1"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 Year</a:t>
                      </a: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800" b="1"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 Years (p.a.)</a:t>
                      </a: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800" b="1" i="0" u="none" strike="noStrike"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ITD (p.a.)</a:t>
                      </a:r>
                    </a:p>
                  </a:txBody>
                  <a:tcPr marL="7144" marR="7144" marT="7144"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859106"/>
                  </a:ext>
                </a:extLst>
              </a:tr>
              <a:tr h="216000">
                <a:tc>
                  <a:txBody>
                    <a:bodyPr/>
                    <a:lstStyle/>
                    <a:p>
                      <a:pPr algn="r" fontAlgn="b"/>
                      <a:r>
                        <a:rPr lang="en-AU" sz="800" b="1" u="none" strike="noStrike"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Morphic Global Opportunities Fund</a:t>
                      </a:r>
                      <a:endParaRPr lang="en-AU" sz="800" b="1" i="0" u="none" strike="noStrike" baseline="300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144" marR="14400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AU" sz="800" b="0" i="0" u="none" strike="noStrike"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1.33%</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b" latinLnBrk="0" hangingPunct="1"/>
                      <a:r>
                        <a:rPr lang="en-AU" sz="800" b="0" i="0" u="none" strike="noStrike"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12.44%</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b" latinLnBrk="0" hangingPunct="1"/>
                      <a:r>
                        <a:rPr lang="en-AU" sz="800" b="0" i="0" u="none" strike="noStrike"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10.66%</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b" latinLnBrk="0" hangingPunct="1"/>
                      <a:r>
                        <a:rPr lang="en-AU" sz="800" b="0" i="0" u="none" strike="noStrike"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19.62%</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b" latinLnBrk="0" hangingPunct="1"/>
                      <a:r>
                        <a:rPr lang="en-AU" sz="800" b="0" i="0" u="none" strike="noStrike"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10.53%</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AU" sz="800" b="1" i="0" u="none" strike="noStrike" kern="12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14.86%</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4062"/>
                    </a:solidFill>
                  </a:tcPr>
                </a:tc>
                <a:extLst>
                  <a:ext uri="{0D108BD9-81ED-4DB2-BD59-A6C34878D82A}">
                    <a16:rowId xmlns:a16="http://schemas.microsoft.com/office/drawing/2014/main" val="3318505956"/>
                  </a:ext>
                </a:extLst>
              </a:tr>
              <a:tr h="299085">
                <a:tc>
                  <a:txBody>
                    <a:bodyPr/>
                    <a:lstStyle/>
                    <a:p>
                      <a:pPr algn="r" fontAlgn="b"/>
                      <a:r>
                        <a:rPr lang="en-AU" sz="800" b="1" i="0" u="none" strike="noStrike"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Index</a:t>
                      </a:r>
                      <a:r>
                        <a:rPr lang="en-AU" sz="800" b="1" i="0" u="none" strike="noStrike" baseline="300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7144" marR="144000"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r>
                        <a:rPr lang="en-AU" sz="800" b="0" i="0" u="none" strike="noStrike"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1.40%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b" latinLnBrk="0" hangingPunct="1"/>
                      <a:r>
                        <a:rPr lang="en-AU" sz="800" b="0" i="0" u="none" strike="noStrike"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1.44%</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b" latinLnBrk="0" hangingPunct="1"/>
                      <a:r>
                        <a:rPr lang="en-AU" sz="800" b="0" i="0" u="none" strike="noStrike"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1.52%</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b" latinLnBrk="0" hangingPunct="1"/>
                      <a:r>
                        <a:rPr lang="en-AU" sz="800" b="0" i="0" u="none" strike="noStrike"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8.47%</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b" latinLnBrk="0" hangingPunct="1"/>
                      <a:r>
                        <a:rPr lang="en-AU" sz="800" b="0" i="0" u="none" strike="noStrike"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10.53%</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rtl="0" eaLnBrk="1" fontAlgn="ctr" latinLnBrk="0" hangingPunct="1"/>
                      <a:r>
                        <a:rPr lang="en-AU" sz="800" b="1" i="0" u="none" strike="noStrike" kern="1200" dirty="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15.10%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54062"/>
                    </a:solidFill>
                  </a:tcPr>
                </a:tc>
                <a:extLst>
                  <a:ext uri="{0D108BD9-81ED-4DB2-BD59-A6C34878D82A}">
                    <a16:rowId xmlns:a16="http://schemas.microsoft.com/office/drawing/2014/main" val="607248381"/>
                  </a:ext>
                </a:extLst>
              </a:tr>
            </a:tbl>
          </a:graphicData>
        </a:graphic>
      </p:graphicFrame>
      <p:graphicFrame>
        <p:nvGraphicFramePr>
          <p:cNvPr id="25" name="Table 24">
            <a:extLst>
              <a:ext uri="{FF2B5EF4-FFF2-40B4-BE49-F238E27FC236}">
                <a16:creationId xmlns:a16="http://schemas.microsoft.com/office/drawing/2014/main" id="{9D12D6E8-3431-4320-A43E-9D19C9942646}"/>
              </a:ext>
            </a:extLst>
          </p:cNvPr>
          <p:cNvGraphicFramePr>
            <a:graphicFrameLocks noGrp="1"/>
          </p:cNvGraphicFramePr>
          <p:nvPr>
            <p:extLst>
              <p:ext uri="{D42A27DB-BD31-4B8C-83A1-F6EECF244321}">
                <p14:modId xmlns:p14="http://schemas.microsoft.com/office/powerpoint/2010/main" val="3718489497"/>
              </p:ext>
            </p:extLst>
          </p:nvPr>
        </p:nvGraphicFramePr>
        <p:xfrm>
          <a:off x="3993587" y="6794759"/>
          <a:ext cx="2598044" cy="2520690"/>
        </p:xfrm>
        <a:graphic>
          <a:graphicData uri="http://schemas.openxmlformats.org/drawingml/2006/table">
            <a:tbl>
              <a:tblPr firstRow="1" bandRow="1">
                <a:tableStyleId>{6E25E649-3F16-4E02-A733-19D2CDBF48F0}</a:tableStyleId>
              </a:tblPr>
              <a:tblGrid>
                <a:gridCol w="1781336">
                  <a:extLst>
                    <a:ext uri="{9D8B030D-6E8A-4147-A177-3AD203B41FA5}">
                      <a16:colId xmlns:a16="http://schemas.microsoft.com/office/drawing/2014/main" val="1295974503"/>
                    </a:ext>
                  </a:extLst>
                </a:gridCol>
                <a:gridCol w="816708">
                  <a:extLst>
                    <a:ext uri="{9D8B030D-6E8A-4147-A177-3AD203B41FA5}">
                      <a16:colId xmlns:a16="http://schemas.microsoft.com/office/drawing/2014/main" val="20001"/>
                    </a:ext>
                  </a:extLst>
                </a:gridCol>
              </a:tblGrid>
              <a:tr h="252069">
                <a:tc gridSpan="2">
                  <a:txBody>
                    <a:bodyPr/>
                    <a:lstStyle/>
                    <a:p>
                      <a:pPr marL="0" algn="ctr" defTabSz="457200" rtl="0" eaLnBrk="1" fontAlgn="ctr" latinLnBrk="0" hangingPunct="1"/>
                      <a:r>
                        <a:rPr lang="en-AU" sz="800" b="0" kern="1200" dirty="0">
                          <a:solidFill>
                            <a:schemeClr val="lt1"/>
                          </a:solidFill>
                          <a:effectLst/>
                          <a:latin typeface="Open Sans Bold" panose="020B0806030504020204" pitchFamily="34" charset="0"/>
                          <a:ea typeface="Open Sans Bold" panose="020B0806030504020204" pitchFamily="34" charset="0"/>
                          <a:cs typeface="Open Sans Bold" panose="020B0806030504020204" pitchFamily="34" charset="0"/>
                        </a:rPr>
                        <a:t>Key Facts</a:t>
                      </a:r>
                      <a:r>
                        <a:rPr lang="en-AU" sz="800" b="0" kern="1200" baseline="30000" dirty="0">
                          <a:solidFill>
                            <a:schemeClr val="lt1"/>
                          </a:solidFill>
                          <a:effectLst/>
                          <a:latin typeface="Open Sans Bold" panose="020B0806030504020204" pitchFamily="34" charset="0"/>
                          <a:ea typeface="Open Sans Bold" panose="020B0806030504020204" pitchFamily="34" charset="0"/>
                          <a:cs typeface="Open Sans Bold" panose="020B0806030504020204" pitchFamily="34" charset="0"/>
                        </a:rPr>
                        <a:t>2, 3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4061"/>
                    </a:solidFill>
                  </a:tcPr>
                </a:tc>
                <a:tc hMerge="1">
                  <a:txBody>
                    <a:bodyPr/>
                    <a:lstStyle/>
                    <a:p>
                      <a:pPr marL="0" algn="ctr" defTabSz="457200" rtl="0" eaLnBrk="1" fontAlgn="ctr" latinLnBrk="0" hangingPunct="1"/>
                      <a:endParaRPr lang="en-AU" sz="900" b="0" i="0" u="none" strike="noStrike" kern="1200" spc="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4061"/>
                    </a:solidFill>
                  </a:tcPr>
                </a:tc>
                <a:extLst>
                  <a:ext uri="{0D108BD9-81ED-4DB2-BD59-A6C34878D82A}">
                    <a16:rowId xmlns:a16="http://schemas.microsoft.com/office/drawing/2014/main" val="513240232"/>
                  </a:ext>
                </a:extLst>
              </a:tr>
              <a:tr h="252069">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Launch Date</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algn="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August 2</a:t>
                      </a:r>
                      <a:r>
                        <a:rPr lang="en-AU" sz="700" baseline="30000" dirty="0">
                          <a:effectLst/>
                          <a:latin typeface="Open Sans Light" panose="020B0306030504020204" pitchFamily="34" charset="0"/>
                          <a:ea typeface="Open Sans Light" panose="020B0306030504020204" pitchFamily="34" charset="0"/>
                          <a:cs typeface="Open Sans Light" panose="020B0306030504020204" pitchFamily="34" charset="0"/>
                        </a:rPr>
                        <a:t>nd</a:t>
                      </a: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 2012</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4180600592"/>
                  </a:ext>
                </a:extLst>
              </a:tr>
              <a:tr h="252069">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Minimum Initial Investment</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AUD 10,000</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5695345"/>
                  </a:ext>
                </a:extLst>
              </a:tr>
              <a:tr h="252069">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Pricing and Liquidity</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algn="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Daily</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239237760"/>
                  </a:ext>
                </a:extLst>
              </a:tr>
              <a:tr h="252069">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Distributions</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January and July</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7400937"/>
                  </a:ext>
                </a:extLst>
              </a:tr>
              <a:tr h="252069">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Management Fee</a:t>
                      </a:r>
                      <a:r>
                        <a:rPr lang="en-AU" sz="700" baseline="30000" dirty="0">
                          <a:effectLst/>
                          <a:latin typeface="Open Sans Light" panose="020B0306030504020204" pitchFamily="34" charset="0"/>
                          <a:ea typeface="Open Sans Light" panose="020B0306030504020204" pitchFamily="34" charset="0"/>
                          <a:cs typeface="Open Sans Light" panose="020B0306030504020204" pitchFamily="34" charset="0"/>
                        </a:rPr>
                        <a:t>4</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algn="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1.05%</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731271822"/>
                  </a:ext>
                </a:extLst>
              </a:tr>
              <a:tr h="252069">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Performance Fee</a:t>
                      </a:r>
                      <a:r>
                        <a:rPr lang="en-AU" sz="700" baseline="30000" dirty="0">
                          <a:effectLst/>
                          <a:latin typeface="Open Sans Light" panose="020B0306030504020204" pitchFamily="34" charset="0"/>
                          <a:ea typeface="Open Sans Light" panose="020B0306030504020204" pitchFamily="34" charset="0"/>
                          <a:cs typeface="Open Sans Light" panose="020B0306030504020204" pitchFamily="34" charset="0"/>
                        </a:rPr>
                        <a:t>5</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685800" rtl="0" eaLnBrk="1" latinLnBrk="0" hangingPunct="1">
                        <a:lnSpc>
                          <a:spcPct val="115000"/>
                        </a:lnSpc>
                        <a:spcAft>
                          <a:spcPts val="0"/>
                        </a:spcAft>
                      </a:pPr>
                      <a:r>
                        <a:rPr lang="en-AU" sz="70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15%</a:t>
                      </a: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6133486"/>
                  </a:ext>
                </a:extLst>
              </a:tr>
              <a:tr h="252069">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Entry and Exit Fees</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marL="0" algn="r" defTabSz="685800" rtl="0" eaLnBrk="1" latinLnBrk="0" hangingPunct="1">
                        <a:lnSpc>
                          <a:spcPct val="115000"/>
                        </a:lnSpc>
                        <a:spcAft>
                          <a:spcPts val="0"/>
                        </a:spcAft>
                      </a:pPr>
                      <a:r>
                        <a:rPr lang="en-AU" sz="70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Zero</a:t>
                      </a: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1532568853"/>
                  </a:ext>
                </a:extLst>
              </a:tr>
              <a:tr h="252069">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Buy/Sell Spread</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685800" rtl="0" eaLnBrk="1" latinLnBrk="0" hangingPunct="1">
                        <a:lnSpc>
                          <a:spcPct val="115000"/>
                        </a:lnSpc>
                        <a:spcAft>
                          <a:spcPts val="0"/>
                        </a:spcAft>
                      </a:pPr>
                      <a:r>
                        <a:rPr lang="en-AU" sz="700" kern="12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0.25% each side</a:t>
                      </a: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4253679"/>
                  </a:ext>
                </a:extLst>
              </a:tr>
              <a:tr h="252069">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Unit Price</a:t>
                      </a:r>
                      <a:endParaRPr lang="en-AU" sz="11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p>
                      <a:pPr marL="0" algn="r" defTabSz="685800" rtl="0" eaLnBrk="1" latinLnBrk="0" hangingPunct="1">
                        <a:lnSpc>
                          <a:spcPct val="115000"/>
                        </a:lnSpc>
                        <a:spcAft>
                          <a:spcPts val="0"/>
                        </a:spcAft>
                      </a:pPr>
                      <a:r>
                        <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1.5535</a:t>
                      </a:r>
                      <a:endPar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2881393427"/>
                  </a:ext>
                </a:extLst>
              </a:tr>
            </a:tbl>
          </a:graphicData>
        </a:graphic>
      </p:graphicFrame>
      <p:sp>
        <p:nvSpPr>
          <p:cNvPr id="10" name="TextBox 9">
            <a:extLst>
              <a:ext uri="{FF2B5EF4-FFF2-40B4-BE49-F238E27FC236}">
                <a16:creationId xmlns:a16="http://schemas.microsoft.com/office/drawing/2014/main" id="{26262D07-3D0A-4624-82CE-80A49D0FD4EE}"/>
              </a:ext>
            </a:extLst>
          </p:cNvPr>
          <p:cNvSpPr txBox="1">
            <a:spLocks/>
          </p:cNvSpPr>
          <p:nvPr/>
        </p:nvSpPr>
        <p:spPr>
          <a:xfrm>
            <a:off x="96253" y="2968146"/>
            <a:ext cx="3792607" cy="7901137"/>
          </a:xfrm>
          <a:prstGeom prst="rect">
            <a:avLst/>
          </a:prstGeom>
          <a:noFill/>
        </p:spPr>
        <p:txBody>
          <a:bodyPr wrap="square" rtlCol="0">
            <a:spAutoFit/>
          </a:bodyPr>
          <a:lstStyle/>
          <a:p>
            <a:pPr algn="just">
              <a:spcAft>
                <a:spcPts val="400"/>
              </a:spcAft>
            </a:pPr>
            <a:r>
              <a:rPr lang="en-AU" sz="800" dirty="0">
                <a:solidFill>
                  <a:srgbClr val="254062"/>
                </a:solidFill>
                <a:latin typeface="Open Sans Bold"/>
                <a:ea typeface="Open Sans Light" panose="020B0306030504020204" pitchFamily="34" charset="0"/>
                <a:cs typeface="Open Sans Bold"/>
              </a:rPr>
              <a:t>Ethical Investing in Focus </a:t>
            </a:r>
          </a:p>
          <a:p>
            <a:pPr algn="just">
              <a:spcAft>
                <a:spcPts val="400"/>
              </a:spcAft>
            </a:pPr>
            <a:r>
              <a:rPr lang="en-GB" sz="690" dirty="0" smtClean="0">
                <a:solidFill>
                  <a:srgbClr val="000000"/>
                </a:solidFill>
                <a:latin typeface="Open Sans Light" panose="020B0306030504020204" pitchFamily="34" charset="0"/>
                <a:ea typeface="Open Sans Light" panose="020B0306030504020204" pitchFamily="34" charset="0"/>
              </a:rPr>
              <a:t>According to a </a:t>
            </a:r>
            <a:r>
              <a:rPr lang="en-AU" sz="690" dirty="0" smtClean="0">
                <a:solidFill>
                  <a:srgbClr val="898989"/>
                </a:solidFill>
                <a:latin typeface="Open Sans Light" panose="020B0306030504020204" pitchFamily="34" charset="0"/>
                <a:ea typeface="Open Sans Light" panose="020B0306030504020204" pitchFamily="34" charset="0"/>
                <a:hlinkClick r:id="rId2"/>
              </a:rPr>
              <a:t>Deloitte survey</a:t>
            </a:r>
            <a:r>
              <a:rPr lang="en-GB" sz="690" dirty="0" smtClean="0">
                <a:solidFill>
                  <a:srgbClr val="000000"/>
                </a:solidFill>
                <a:latin typeface="Open Sans Light" panose="020B0306030504020204" pitchFamily="34" charset="0"/>
                <a:ea typeface="Open Sans Light" panose="020B0306030504020204" pitchFamily="34" charset="0"/>
              </a:rPr>
              <a:t>, corporations are beginning to consider a broader set of stakeholders which reflects not just economic performance but also societal impact.  Approximately 70% of C-suite executives surveyed believe that long term business success requires the integration of Industry 4.0 technologies into their organisations.</a:t>
            </a:r>
          </a:p>
          <a:p>
            <a:pPr algn="just">
              <a:spcAft>
                <a:spcPts val="400"/>
              </a:spcAft>
            </a:pPr>
            <a:r>
              <a:rPr lang="en-GB" sz="690" dirty="0" smtClean="0">
                <a:solidFill>
                  <a:srgbClr val="000000"/>
                </a:solidFill>
                <a:latin typeface="Open Sans Light" panose="020B0306030504020204" pitchFamily="34" charset="0"/>
                <a:ea typeface="Open Sans Light" panose="020B0306030504020204" pitchFamily="34" charset="0"/>
              </a:rPr>
              <a:t>Industry 4.0 is the marriage of physical assets and digital technology and with this data in hand, corporations are more productive, more innovative and better equipped to operate in a circular economy which </a:t>
            </a:r>
            <a:r>
              <a:rPr lang="en-GB" sz="690" dirty="0" smtClean="0">
                <a:solidFill>
                  <a:srgbClr val="000000"/>
                </a:solidFill>
                <a:latin typeface="Open Sans Light" panose="020B0306030504020204" pitchFamily="34" charset="0"/>
                <a:ea typeface="Open Sans Light" panose="020B0306030504020204" pitchFamily="34" charset="0"/>
                <a:hlinkClick r:id="rId3"/>
              </a:rPr>
              <a:t>according to the World Economic Forum</a:t>
            </a:r>
            <a:r>
              <a:rPr lang="en-GB" sz="690" dirty="0" smtClean="0">
                <a:solidFill>
                  <a:srgbClr val="000000"/>
                </a:solidFill>
                <a:latin typeface="Open Sans Light" panose="020B0306030504020204" pitchFamily="34" charset="0"/>
                <a:ea typeface="Open Sans Light" panose="020B0306030504020204" pitchFamily="34" charset="0"/>
              </a:rPr>
              <a:t> (WEF) “promotes the elimination of waste and the continual safe use of natural resources, offers an alternative that can yield up to $4.5 trillion in economic benefits to 2030.”</a:t>
            </a:r>
          </a:p>
          <a:p>
            <a:pPr algn="just">
              <a:spcAft>
                <a:spcPts val="400"/>
              </a:spcAft>
            </a:pPr>
            <a:r>
              <a:rPr lang="en-GB" sz="690" dirty="0" smtClean="0">
                <a:solidFill>
                  <a:srgbClr val="000000"/>
                </a:solidFill>
                <a:latin typeface="Open Sans Light" panose="020B0306030504020204" pitchFamily="34" charset="0"/>
                <a:ea typeface="Open Sans Light" panose="020B0306030504020204" pitchFamily="34" charset="0"/>
              </a:rPr>
              <a:t>A </a:t>
            </a:r>
            <a:r>
              <a:rPr lang="en-AU" sz="690" dirty="0" smtClean="0">
                <a:solidFill>
                  <a:srgbClr val="000000"/>
                </a:solidFill>
                <a:latin typeface="Open Sans Light" panose="020B0306030504020204" pitchFamily="34" charset="0"/>
                <a:ea typeface="Open Sans Light" panose="020B0306030504020204" pitchFamily="34" charset="0"/>
                <a:hlinkClick r:id="rId4"/>
              </a:rPr>
              <a:t>recent report</a:t>
            </a:r>
            <a:r>
              <a:rPr lang="en-GB" sz="690" dirty="0" smtClean="0">
                <a:solidFill>
                  <a:srgbClr val="000000"/>
                </a:solidFill>
                <a:latin typeface="Open Sans Light" panose="020B0306030504020204" pitchFamily="34" charset="0"/>
                <a:ea typeface="Open Sans Light" panose="020B0306030504020204" pitchFamily="34" charset="0"/>
              </a:rPr>
              <a:t> from the WEF shows how the power of Industry 4.0 can be harnessed to improve the way materials are managed and steer society away from antiquated take‑make‑waste models towards sustainable, circular solutions.</a:t>
            </a:r>
          </a:p>
          <a:p>
            <a:pPr algn="just">
              <a:spcAft>
                <a:spcPts val="400"/>
              </a:spcAft>
            </a:pPr>
            <a:r>
              <a:rPr lang="en-GB" sz="690" dirty="0" smtClean="0">
                <a:solidFill>
                  <a:srgbClr val="000000"/>
                </a:solidFill>
                <a:latin typeface="Open Sans Light" panose="020B0306030504020204" pitchFamily="34" charset="0"/>
                <a:ea typeface="Open Sans Light" panose="020B0306030504020204" pitchFamily="34" charset="0"/>
              </a:rPr>
              <a:t>We consider the shift to circular manufacturing, which requires a connection between physical and digital assets for effective measurement and therefore management, as a nascent yet powerful megatrend which will gain more prominence over the next several years.</a:t>
            </a:r>
          </a:p>
          <a:p>
            <a:pPr lvl="0" algn="just">
              <a:spcAft>
                <a:spcPts val="400"/>
              </a:spcAft>
            </a:pPr>
            <a:r>
              <a:rPr lang="en-AU" sz="800" dirty="0" smtClean="0">
                <a:solidFill>
                  <a:srgbClr val="254062"/>
                </a:solidFill>
                <a:latin typeface="Open Sans Bold"/>
                <a:ea typeface="Open Sans Light" panose="020B0306030504020204" pitchFamily="34" charset="0"/>
                <a:cs typeface="Open Sans Bold"/>
              </a:rPr>
              <a:t>Portfolio review</a:t>
            </a:r>
          </a:p>
          <a:p>
            <a:pPr lvl="0" algn="just">
              <a:spcAft>
                <a:spcPts val="400"/>
              </a:spcAft>
            </a:pPr>
            <a:r>
              <a:rPr lang="en-GB" sz="690" dirty="0" smtClean="0">
                <a:solidFill>
                  <a:srgbClr val="000000"/>
                </a:solidFill>
                <a:latin typeface="Open Sans Light" panose="020B0306030504020204" pitchFamily="34" charset="0"/>
                <a:ea typeface="Open Sans Light" panose="020B0306030504020204" pitchFamily="34" charset="0"/>
              </a:rPr>
              <a:t>February was a key month in reminding the markets that higher growth will result in higher inflation and global bond yields kicked up as a result. The US 10yr started the month at 1.07% and with further evidence through reporting season of a tight supply chain and associated inflationary impact on company input costs, the 10yr finished the month above 1.40% and is currently just under 1.60% at time of writing.  </a:t>
            </a:r>
          </a:p>
          <a:p>
            <a:pPr lvl="0" algn="just">
              <a:spcAft>
                <a:spcPts val="400"/>
              </a:spcAft>
            </a:pPr>
            <a:r>
              <a:rPr lang="en-GB" sz="690" dirty="0" smtClean="0">
                <a:solidFill>
                  <a:srgbClr val="000000"/>
                </a:solidFill>
                <a:latin typeface="Open Sans Light" panose="020B0306030504020204" pitchFamily="34" charset="0"/>
                <a:ea typeface="Open Sans Light" panose="020B0306030504020204" pitchFamily="34" charset="0"/>
              </a:rPr>
              <a:t>The market is undergoing a regime change where over the past few years lower growth and  lower rates benefited large cap growth and momentum stocks while now we are transitioning to higher growth (early-stage recovery), higher rates which should see mid/small cap stocks, industrials and financials continue to be relative winners.</a:t>
            </a:r>
          </a:p>
          <a:p>
            <a:pPr lvl="0" algn="just">
              <a:spcAft>
                <a:spcPts val="400"/>
              </a:spcAft>
            </a:pPr>
            <a:r>
              <a:rPr lang="en-GB" sz="690" dirty="0" smtClean="0">
                <a:solidFill>
                  <a:srgbClr val="000000"/>
                </a:solidFill>
                <a:latin typeface="Open Sans Light" panose="020B0306030504020204" pitchFamily="34" charset="0"/>
                <a:ea typeface="Open Sans Light" panose="020B0306030504020204" pitchFamily="34" charset="0"/>
              </a:rPr>
              <a:t>The </a:t>
            </a:r>
            <a:r>
              <a:rPr lang="en-GB" sz="690" dirty="0">
                <a:solidFill>
                  <a:srgbClr val="000000"/>
                </a:solidFill>
                <a:latin typeface="Open Sans Light" panose="020B0306030504020204" pitchFamily="34" charset="0"/>
                <a:ea typeface="Open Sans Light" panose="020B0306030504020204" pitchFamily="34" charset="0"/>
              </a:rPr>
              <a:t>Morphic Global Opportunities Fund increased </a:t>
            </a:r>
            <a:r>
              <a:rPr lang="en-GB" sz="690" dirty="0" smtClean="0">
                <a:solidFill>
                  <a:srgbClr val="000000"/>
                </a:solidFill>
                <a:latin typeface="Open Sans Light" panose="020B0306030504020204" pitchFamily="34" charset="0"/>
                <a:ea typeface="Open Sans Light" panose="020B0306030504020204" pitchFamily="34" charset="0"/>
              </a:rPr>
              <a:t>1.3% </a:t>
            </a:r>
            <a:r>
              <a:rPr lang="en-GB" sz="690" dirty="0">
                <a:solidFill>
                  <a:srgbClr val="000000"/>
                </a:solidFill>
                <a:latin typeface="Open Sans Light" panose="020B0306030504020204" pitchFamily="34" charset="0"/>
                <a:ea typeface="Open Sans Light" panose="020B0306030504020204" pitchFamily="34" charset="0"/>
              </a:rPr>
              <a:t>net during the month </a:t>
            </a:r>
            <a:r>
              <a:rPr lang="en-GB" sz="690" dirty="0" smtClean="0">
                <a:solidFill>
                  <a:srgbClr val="000000"/>
                </a:solidFill>
                <a:latin typeface="Open Sans Light" panose="020B0306030504020204" pitchFamily="34" charset="0"/>
                <a:ea typeface="Open Sans Light" panose="020B0306030504020204" pitchFamily="34" charset="0"/>
              </a:rPr>
              <a:t>slightly underperforming </a:t>
            </a:r>
            <a:r>
              <a:rPr lang="en-GB" sz="690" dirty="0">
                <a:solidFill>
                  <a:srgbClr val="000000"/>
                </a:solidFill>
                <a:latin typeface="Open Sans Light" panose="020B0306030504020204" pitchFamily="34" charset="0"/>
                <a:ea typeface="Open Sans Light" panose="020B0306030504020204" pitchFamily="34" charset="0"/>
              </a:rPr>
              <a:t>the benchmark which increased by </a:t>
            </a:r>
            <a:r>
              <a:rPr lang="en-GB" sz="690" dirty="0" smtClean="0">
                <a:solidFill>
                  <a:srgbClr val="000000"/>
                </a:solidFill>
                <a:latin typeface="Open Sans Light" panose="020B0306030504020204" pitchFamily="34" charset="0"/>
                <a:ea typeface="Open Sans Light" panose="020B0306030504020204" pitchFamily="34" charset="0"/>
              </a:rPr>
              <a:t>1.4% </a:t>
            </a:r>
            <a:r>
              <a:rPr lang="en-GB" sz="690" dirty="0">
                <a:solidFill>
                  <a:srgbClr val="000000"/>
                </a:solidFill>
                <a:latin typeface="Open Sans Light" panose="020B0306030504020204" pitchFamily="34" charset="0"/>
                <a:ea typeface="Open Sans Light" panose="020B0306030504020204" pitchFamily="34" charset="0"/>
              </a:rPr>
              <a:t>over the same period.</a:t>
            </a:r>
          </a:p>
          <a:p>
            <a:pPr lvl="0" algn="just">
              <a:spcAft>
                <a:spcPts val="400"/>
              </a:spcAft>
            </a:pPr>
            <a:r>
              <a:rPr lang="en-GB" sz="690" dirty="0" smtClean="0">
                <a:latin typeface="Open Sans Light" panose="020B0306030504020204" pitchFamily="34" charset="0"/>
                <a:ea typeface="Open Sans Light" panose="020B0306030504020204" pitchFamily="34" charset="0"/>
              </a:rPr>
              <a:t>The portfolio’s top three contributors </a:t>
            </a:r>
            <a:r>
              <a:rPr lang="en-GB" sz="690" dirty="0" err="1" smtClean="0">
                <a:latin typeface="Open Sans Light" panose="020B0306030504020204" pitchFamily="34" charset="0"/>
                <a:ea typeface="Open Sans Light" panose="020B0306030504020204" pitchFamily="34" charset="0"/>
              </a:rPr>
              <a:t>Tempur</a:t>
            </a:r>
            <a:r>
              <a:rPr lang="en-GB" sz="690" dirty="0" smtClean="0">
                <a:latin typeface="Open Sans Light" panose="020B0306030504020204" pitchFamily="34" charset="0"/>
                <a:ea typeface="Open Sans Light" panose="020B0306030504020204" pitchFamily="34" charset="0"/>
              </a:rPr>
              <a:t> Sealy, MIPS and Comerica added 189bps to performance while Anritsu, Health and Happiness (H&amp;H) and Bed Bath &amp; Beyond detracted 163bps. The Fund had 16 portfolio companies reporting quarterly results or trading updates in February with the bulk of reporting season now complete.</a:t>
            </a:r>
          </a:p>
          <a:p>
            <a:pPr algn="just">
              <a:spcAft>
                <a:spcPts val="400"/>
              </a:spcAft>
            </a:pPr>
            <a:r>
              <a:rPr lang="en-GB" sz="690" dirty="0" err="1" smtClean="0">
                <a:solidFill>
                  <a:srgbClr val="000000"/>
                </a:solidFill>
                <a:latin typeface="Open Sans Light" panose="020B0306030504020204" pitchFamily="34" charset="0"/>
                <a:ea typeface="Open Sans Light" panose="020B0306030504020204" pitchFamily="34" charset="0"/>
              </a:rPr>
              <a:t>Sensata</a:t>
            </a:r>
            <a:r>
              <a:rPr lang="en-GB" sz="690" dirty="0" smtClean="0">
                <a:solidFill>
                  <a:srgbClr val="000000"/>
                </a:solidFill>
                <a:latin typeface="Open Sans Light" panose="020B0306030504020204" pitchFamily="34" charset="0"/>
                <a:ea typeface="Open Sans Light" panose="020B0306030504020204" pitchFamily="34" charset="0"/>
              </a:rPr>
              <a:t> </a:t>
            </a:r>
            <a:r>
              <a:rPr lang="en-GB" sz="690" dirty="0">
                <a:solidFill>
                  <a:srgbClr val="000000"/>
                </a:solidFill>
                <a:latin typeface="Open Sans Light" panose="020B0306030504020204" pitchFamily="34" charset="0"/>
                <a:ea typeface="Open Sans Light" panose="020B0306030504020204" pitchFamily="34" charset="0"/>
              </a:rPr>
              <a:t>finished off the year with its first quarter of revenue growth in several quarters as global auto and heavy vehicle markets appear to have bottomed after a very difficult 2020. As content per vehicle continues to increase, </a:t>
            </a:r>
            <a:r>
              <a:rPr lang="en-GB" sz="690" dirty="0" err="1">
                <a:solidFill>
                  <a:srgbClr val="000000"/>
                </a:solidFill>
                <a:latin typeface="Open Sans Light" panose="020B0306030504020204" pitchFamily="34" charset="0"/>
                <a:ea typeface="Open Sans Light" panose="020B0306030504020204" pitchFamily="34" charset="0"/>
              </a:rPr>
              <a:t>Sensata</a:t>
            </a:r>
            <a:r>
              <a:rPr lang="en-GB" sz="690" dirty="0">
                <a:solidFill>
                  <a:srgbClr val="000000"/>
                </a:solidFill>
                <a:latin typeface="Open Sans Light" panose="020B0306030504020204" pitchFamily="34" charset="0"/>
                <a:ea typeface="Open Sans Light" panose="020B0306030504020204" pitchFamily="34" charset="0"/>
              </a:rPr>
              <a:t> is outperforming its end markets and Q420 was quite stellar with almost 10% outgrowth during the quarter. Management guided to 2021 in line with market expectations despite increased spending on future growth initiatives. While shorter term holders of the stock sold it down 4.5% over the next couple of days, we used the weakness as an opportunity to accumulate a larger position.</a:t>
            </a:r>
          </a:p>
          <a:p>
            <a:pPr algn="just">
              <a:spcAft>
                <a:spcPts val="400"/>
              </a:spcAft>
            </a:pPr>
            <a:r>
              <a:rPr lang="en-GB" sz="690" dirty="0" err="1">
                <a:solidFill>
                  <a:srgbClr val="000000"/>
                </a:solidFill>
                <a:latin typeface="Open Sans Light" panose="020B0306030504020204" pitchFamily="34" charset="0"/>
                <a:ea typeface="Open Sans Light" panose="020B0306030504020204" pitchFamily="34" charset="0"/>
              </a:rPr>
              <a:t>Tempur</a:t>
            </a:r>
            <a:r>
              <a:rPr lang="en-GB" sz="690" dirty="0">
                <a:solidFill>
                  <a:srgbClr val="000000"/>
                </a:solidFill>
                <a:latin typeface="Open Sans Light" panose="020B0306030504020204" pitchFamily="34" charset="0"/>
                <a:ea typeface="Open Sans Light" panose="020B0306030504020204" pitchFamily="34" charset="0"/>
              </a:rPr>
              <a:t> Sealy also delivered a very strong finish to 2020 with full year revenues up 18% and EBITDA up an even more impressive 53.5%. We had been concerned about pull forward as the business did benefit from increased home spending during the year however Management expects growth to continue with 15-20% revenue and about 20% EBITDA growth slated for 2021. This will come without much of a growth contribution from Europe, as these economies are slower to recover post </a:t>
            </a:r>
            <a:r>
              <a:rPr lang="en-GB" sz="690" dirty="0" err="1">
                <a:solidFill>
                  <a:srgbClr val="000000"/>
                </a:solidFill>
                <a:latin typeface="Open Sans Light" panose="020B0306030504020204" pitchFamily="34" charset="0"/>
                <a:ea typeface="Open Sans Light" panose="020B0306030504020204" pitchFamily="34" charset="0"/>
              </a:rPr>
              <a:t>Covid</a:t>
            </a:r>
            <a:r>
              <a:rPr lang="en-GB" sz="690" dirty="0">
                <a:solidFill>
                  <a:srgbClr val="000000"/>
                </a:solidFill>
                <a:latin typeface="Open Sans Light" panose="020B0306030504020204" pitchFamily="34" charset="0"/>
                <a:ea typeface="Open Sans Light" panose="020B0306030504020204" pitchFamily="34" charset="0"/>
              </a:rPr>
              <a:t> and should benefit the business more in 2022. The Board initiated a maiden dividend and increased its buyback authority as FCF is coming in very strong.</a:t>
            </a:r>
          </a:p>
          <a:p>
            <a:pPr algn="just">
              <a:spcAft>
                <a:spcPts val="400"/>
              </a:spcAft>
            </a:pPr>
            <a:r>
              <a:rPr lang="en-GB" sz="690" dirty="0">
                <a:solidFill>
                  <a:srgbClr val="000000"/>
                </a:solidFill>
                <a:latin typeface="Open Sans Light" panose="020B0306030504020204" pitchFamily="34" charset="0"/>
                <a:ea typeface="Open Sans Light" panose="020B0306030504020204" pitchFamily="34" charset="0"/>
              </a:rPr>
              <a:t>Anritsu is one of three players globally providing testing for next generation 5G deployments and while the need for 5G and its rollout has become even more pronounced since the pandemic, activity levels have been constrained somewhat on the back of lockdowns. Management upgraded full year earnings expectations however the outcome has become more Q4 weighted which adds a layer of risk to the result. With the business trading on an undemanding earnings multiple for exposure to the long tailed secular 5G tailwind, we remain convicted holders in the business. </a:t>
            </a:r>
          </a:p>
          <a:p>
            <a:pPr algn="just">
              <a:spcAft>
                <a:spcPts val="400"/>
              </a:spcAft>
            </a:pPr>
            <a:endParaRPr lang="en-GB" sz="750" dirty="0" smtClean="0">
              <a:solidFill>
                <a:srgbClr val="000000"/>
              </a:solidFill>
              <a:latin typeface="Open Sans Light" panose="020B0306030504020204" pitchFamily="34" charset="0"/>
              <a:ea typeface="Open Sans Light" panose="020B0306030504020204" pitchFamily="34" charset="0"/>
            </a:endParaRPr>
          </a:p>
          <a:p>
            <a:pPr algn="just">
              <a:spcAft>
                <a:spcPts val="400"/>
              </a:spcAft>
            </a:pPr>
            <a:endParaRPr lang="en-AU" sz="700" dirty="0" smtClean="0">
              <a:solidFill>
                <a:srgbClr val="000000"/>
              </a:solidFill>
              <a:latin typeface="Open Sans Light" panose="020B0306030504020204" pitchFamily="34" charset="0"/>
              <a:ea typeface="Open Sans Light" panose="020B0306030504020204" pitchFamily="34" charset="0"/>
            </a:endParaRPr>
          </a:p>
          <a:p>
            <a:pPr algn="just">
              <a:spcAft>
                <a:spcPts val="1200"/>
              </a:spcAft>
            </a:pPr>
            <a:endParaRPr lang="en-AU" sz="700" dirty="0" smtClean="0">
              <a:solidFill>
                <a:srgbClr val="000000"/>
              </a:solidFill>
              <a:latin typeface="Open Sans Light" panose="020B0306030504020204" pitchFamily="34" charset="0"/>
              <a:ea typeface="Open Sans Light" panose="020B0306030504020204" pitchFamily="34" charset="0"/>
            </a:endParaRPr>
          </a:p>
          <a:p>
            <a:pPr algn="just">
              <a:spcAft>
                <a:spcPts val="1200"/>
              </a:spcAft>
            </a:pPr>
            <a:endParaRPr lang="en-AU" sz="700" dirty="0" smtClean="0">
              <a:solidFill>
                <a:srgbClr val="000000"/>
              </a:solidFill>
              <a:latin typeface="Open Sans Light" panose="020B0306030504020204" pitchFamily="34" charset="0"/>
              <a:ea typeface="Open Sans Light" panose="020B0306030504020204" pitchFamily="34" charset="0"/>
            </a:endParaRPr>
          </a:p>
          <a:p>
            <a:pPr lvl="0" algn="just"/>
            <a:endParaRPr lang="en-GB" sz="800" dirty="0">
              <a:solidFill>
                <a:srgbClr val="000000"/>
              </a:solidFill>
              <a:latin typeface="Open Sans Light" panose="020B0306030504020204" pitchFamily="34" charset="0"/>
              <a:ea typeface="Open Sans Light" panose="020B0306030504020204" pitchFamily="34" charset="0"/>
            </a:endParaRPr>
          </a:p>
          <a:p>
            <a:pPr algn="just">
              <a:spcAft>
                <a:spcPts val="600"/>
              </a:spcAft>
            </a:pPr>
            <a:endParaRPr lang="en-AU" sz="900" dirty="0">
              <a:latin typeface="Open Sans Bold"/>
              <a:ea typeface="Open Sans Light" panose="020B0306030504020204" pitchFamily="34" charset="0"/>
              <a:cs typeface="Open Sans Bold"/>
            </a:endParaRPr>
          </a:p>
        </p:txBody>
      </p:sp>
      <p:sp>
        <p:nvSpPr>
          <p:cNvPr id="28" name="Rectangle 27">
            <a:extLst>
              <a:ext uri="{FF2B5EF4-FFF2-40B4-BE49-F238E27FC236}">
                <a16:creationId xmlns:a16="http://schemas.microsoft.com/office/drawing/2014/main" id="{619F544D-ADC9-455B-B60D-8ED80052D497}"/>
              </a:ext>
            </a:extLst>
          </p:cNvPr>
          <p:cNvSpPr/>
          <p:nvPr/>
        </p:nvSpPr>
        <p:spPr>
          <a:xfrm>
            <a:off x="2472127" y="1914173"/>
            <a:ext cx="3101901" cy="203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t" anchorCtr="0"/>
          <a:lstStyle/>
          <a:p>
            <a:r>
              <a:rPr lang="en-US" sz="800" dirty="0">
                <a:solidFill>
                  <a:srgbClr val="254062"/>
                </a:solidFill>
                <a:latin typeface="Open Sans Bold"/>
                <a:ea typeface="Open Sans Light" panose="020B0306030504020204" pitchFamily="34" charset="0"/>
                <a:cs typeface="Open Sans Bold"/>
              </a:rPr>
              <a:t>Investment returns*</a:t>
            </a:r>
            <a:endParaRPr lang="en-AU" sz="800" dirty="0">
              <a:solidFill>
                <a:srgbClr val="25406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D8D3A8BE-9710-474B-8DDF-DF62E9D19B93}"/>
              </a:ext>
            </a:extLst>
          </p:cNvPr>
          <p:cNvSpPr/>
          <p:nvPr/>
        </p:nvSpPr>
        <p:spPr>
          <a:xfrm>
            <a:off x="736108" y="1489762"/>
            <a:ext cx="1371690" cy="358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r>
              <a:rPr lang="en-AU" sz="1100" spc="11"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Monthly Report</a:t>
            </a:r>
            <a:r>
              <a:rPr lang="en-AU" sz="1050" spc="11" dirty="0">
                <a:solidFill>
                  <a:schemeClr val="bg1"/>
                </a:solidFill>
                <a:latin typeface="Open Sans Light"/>
                <a:cs typeface="Open Sans Light"/>
              </a:rPr>
              <a:t/>
            </a:r>
            <a:br>
              <a:rPr lang="en-AU" sz="1050" spc="11" dirty="0">
                <a:solidFill>
                  <a:schemeClr val="bg1"/>
                </a:solidFill>
                <a:latin typeface="Open Sans Light"/>
                <a:cs typeface="Open Sans Light"/>
              </a:rPr>
            </a:br>
            <a:r>
              <a:rPr lang="en-AU" sz="1050" i="1" spc="11" dirty="0" smtClean="0">
                <a:solidFill>
                  <a:schemeClr val="bg1"/>
                </a:solidFill>
                <a:latin typeface="Open Sans" panose="020B0606030504020204" pitchFamily="34" charset="0"/>
                <a:cs typeface="Open Sans Light"/>
              </a:rPr>
              <a:t>February 2021</a:t>
            </a:r>
            <a:endParaRPr lang="en-AU" sz="1050" i="1" spc="1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9" name="Chart 8">
            <a:extLst>
              <a:ext uri="{FF2B5EF4-FFF2-40B4-BE49-F238E27FC236}">
                <a16:creationId xmlns:a16="http://schemas.microsoft.com/office/drawing/2014/main" id="{513E818E-A71E-495D-8D68-026B8F871189}"/>
              </a:ext>
            </a:extLst>
          </p:cNvPr>
          <p:cNvGraphicFramePr/>
          <p:nvPr>
            <p:extLst>
              <p:ext uri="{D42A27DB-BD31-4B8C-83A1-F6EECF244321}">
                <p14:modId xmlns:p14="http://schemas.microsoft.com/office/powerpoint/2010/main" val="1799285133"/>
              </p:ext>
            </p:extLst>
          </p:nvPr>
        </p:nvGraphicFramePr>
        <p:xfrm>
          <a:off x="3888860" y="3187835"/>
          <a:ext cx="2702771" cy="3606932"/>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A3DDD3DF-E1F5-44CF-B7B9-055FAD185EFF}"/>
              </a:ext>
            </a:extLst>
          </p:cNvPr>
          <p:cNvSpPr/>
          <p:nvPr/>
        </p:nvSpPr>
        <p:spPr>
          <a:xfrm>
            <a:off x="3888860" y="2972629"/>
            <a:ext cx="2768498" cy="2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t" anchorCtr="0"/>
          <a:lstStyle/>
          <a:p>
            <a:r>
              <a:rPr lang="en-US" sz="800" dirty="0">
                <a:solidFill>
                  <a:srgbClr val="254062"/>
                </a:solidFill>
                <a:latin typeface="Open Sans Bold"/>
                <a:ea typeface="Open Sans Light" panose="020B0306030504020204" pitchFamily="34" charset="0"/>
                <a:cs typeface="Open Sans Bold"/>
              </a:rPr>
              <a:t>Performance of AUD $10,000</a:t>
            </a:r>
            <a:endParaRPr lang="en-AU" sz="800" dirty="0">
              <a:solidFill>
                <a:srgbClr val="25406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 Box 52">
            <a:extLst>
              <a:ext uri="{FF2B5EF4-FFF2-40B4-BE49-F238E27FC236}">
                <a16:creationId xmlns:a16="http://schemas.microsoft.com/office/drawing/2014/main" id="{EF4EAFCF-7EB1-451F-803A-78D35701EB24}"/>
              </a:ext>
            </a:extLst>
          </p:cNvPr>
          <p:cNvSpPr txBox="1"/>
          <p:nvPr/>
        </p:nvSpPr>
        <p:spPr>
          <a:xfrm>
            <a:off x="950667" y="2806693"/>
            <a:ext cx="3042920" cy="30216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AU" sz="70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Past Performance is not an indication of future performance.</a:t>
            </a:r>
            <a:endParaRPr lang="en-AU" sz="700" dirty="0">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ctangle 1"/>
          <p:cNvSpPr/>
          <p:nvPr/>
        </p:nvSpPr>
        <p:spPr>
          <a:xfrm>
            <a:off x="2472127" y="50800"/>
            <a:ext cx="677473" cy="603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14476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976" y="411480"/>
            <a:ext cx="6481762" cy="8510800"/>
          </a:xfrm>
        </p:spPr>
        <p:txBody>
          <a:bodyPr/>
          <a:lstStyle/>
          <a:p>
            <a:pPr marL="0" indent="0" algn="just" defTabSz="457200">
              <a:spcAft>
                <a:spcPts val="400"/>
              </a:spcAft>
              <a:buNone/>
            </a:pPr>
            <a:endParaRPr lang="en-AU" sz="1100" b="1"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0" indent="0" algn="just" defTabSz="457200">
              <a:lnSpc>
                <a:spcPct val="100000"/>
              </a:lnSpc>
              <a:spcBef>
                <a:spcPts val="600"/>
              </a:spcBef>
              <a:spcAft>
                <a:spcPts val="1200"/>
              </a:spcAft>
              <a:buNone/>
            </a:pPr>
            <a:r>
              <a:rPr lang="en-AU" sz="1100" b="1" dirty="0" smtClean="0">
                <a:latin typeface="Open Sans Light" panose="020B0306030504020204" pitchFamily="34" charset="0"/>
                <a:ea typeface="Open Sans Light" panose="020B0306030504020204" pitchFamily="34" charset="0"/>
                <a:cs typeface="Open Sans Light" panose="020B0306030504020204" pitchFamily="34" charset="0"/>
              </a:rPr>
              <a:t>STOCK </a:t>
            </a:r>
            <a:r>
              <a:rPr lang="en-AU" sz="1100" b="1" dirty="0">
                <a:latin typeface="Open Sans Light" panose="020B0306030504020204" pitchFamily="34" charset="0"/>
                <a:ea typeface="Open Sans Light" panose="020B0306030504020204" pitchFamily="34" charset="0"/>
                <a:cs typeface="Open Sans Light" panose="020B0306030504020204" pitchFamily="34" charset="0"/>
              </a:rPr>
              <a:t>IN FOCUS: </a:t>
            </a:r>
            <a:r>
              <a:rPr lang="en-GB" sz="1100" b="1" dirty="0">
                <a:latin typeface="Open Sans Light" panose="020B0306030504020204" pitchFamily="34" charset="0"/>
                <a:ea typeface="Open Sans Light" panose="020B0306030504020204" pitchFamily="34" charset="0"/>
                <a:cs typeface="Open Sans Light" panose="020B0306030504020204" pitchFamily="34" charset="0"/>
              </a:rPr>
              <a:t>PTC </a:t>
            </a:r>
            <a:r>
              <a:rPr lang="en-GB" sz="1100" b="1" dirty="0" err="1">
                <a:latin typeface="Open Sans Light" panose="020B0306030504020204" pitchFamily="34" charset="0"/>
                <a:ea typeface="Open Sans Light" panose="020B0306030504020204" pitchFamily="34" charset="0"/>
                <a:cs typeface="Open Sans Light" panose="020B0306030504020204" pitchFamily="34" charset="0"/>
              </a:rPr>
              <a:t>Inc</a:t>
            </a:r>
            <a:r>
              <a:rPr lang="en-GB" sz="1100" b="1" dirty="0">
                <a:latin typeface="Open Sans Light" panose="020B0306030504020204" pitchFamily="34" charset="0"/>
                <a:ea typeface="Open Sans Light" panose="020B0306030504020204" pitchFamily="34" charset="0"/>
                <a:cs typeface="Open Sans Light" panose="020B0306030504020204" pitchFamily="34" charset="0"/>
              </a:rPr>
              <a:t> (PTC US, $13.8b Market Cap)</a:t>
            </a:r>
          </a:p>
          <a:p>
            <a:pPr marL="0" indent="0" algn="just" defTabSz="457200">
              <a:lnSpc>
                <a:spcPct val="100000"/>
              </a:lnSpc>
              <a:spcBef>
                <a:spcPts val="0"/>
              </a:spcBef>
              <a:spcAft>
                <a:spcPts val="400"/>
              </a:spcAft>
              <a:buNone/>
            </a:pPr>
            <a:r>
              <a:rPr lang="en-GB" sz="700" dirty="0">
                <a:solidFill>
                  <a:srgbClr val="000000"/>
                </a:solidFill>
                <a:latin typeface="Open Sans Light" panose="020B0306030504020204" pitchFamily="34" charset="0"/>
                <a:ea typeface="Open Sans Light" panose="020B0306030504020204" pitchFamily="34" charset="0"/>
              </a:rPr>
              <a:t>PTC is a global leader in Computer Aided Design (CAD) and Product Lifecycle Management (PLM) software products and the leader in providing solutions serving the high growth Industrial </a:t>
            </a:r>
            <a:r>
              <a:rPr lang="en-GB" sz="700" dirty="0" err="1">
                <a:solidFill>
                  <a:srgbClr val="000000"/>
                </a:solidFill>
                <a:latin typeface="Open Sans Light" panose="020B0306030504020204" pitchFamily="34" charset="0"/>
                <a:ea typeface="Open Sans Light" panose="020B0306030504020204" pitchFamily="34" charset="0"/>
              </a:rPr>
              <a:t>IoT</a:t>
            </a:r>
            <a:r>
              <a:rPr lang="en-GB" sz="700" dirty="0">
                <a:solidFill>
                  <a:srgbClr val="000000"/>
                </a:solidFill>
                <a:latin typeface="Open Sans Light" panose="020B0306030504020204" pitchFamily="34" charset="0"/>
                <a:ea typeface="Open Sans Light" panose="020B0306030504020204" pitchFamily="34" charset="0"/>
              </a:rPr>
              <a:t> and Augmented Reality (AR) </a:t>
            </a:r>
            <a:r>
              <a:rPr lang="en-GB" sz="700" dirty="0" smtClean="0">
                <a:solidFill>
                  <a:srgbClr val="000000"/>
                </a:solidFill>
                <a:latin typeface="Open Sans Light" panose="020B0306030504020204" pitchFamily="34" charset="0"/>
                <a:ea typeface="Open Sans Light" panose="020B0306030504020204" pitchFamily="34" charset="0"/>
              </a:rPr>
              <a:t>markets associated </a:t>
            </a:r>
            <a:r>
              <a:rPr lang="en-GB" sz="700" smtClean="0">
                <a:solidFill>
                  <a:srgbClr val="000000"/>
                </a:solidFill>
                <a:latin typeface="Open Sans Light" panose="020B0306030504020204" pitchFamily="34" charset="0"/>
                <a:ea typeface="Open Sans Light" panose="020B0306030504020204" pitchFamily="34" charset="0"/>
              </a:rPr>
              <a:t>with Industry 4.0. </a:t>
            </a:r>
            <a:r>
              <a:rPr lang="en-GB" sz="700" dirty="0">
                <a:solidFill>
                  <a:srgbClr val="000000"/>
                </a:solidFill>
                <a:latin typeface="Open Sans Light" panose="020B0306030504020204" pitchFamily="34" charset="0"/>
                <a:ea typeface="Open Sans Light" panose="020B0306030504020204" pitchFamily="34" charset="0"/>
              </a:rPr>
              <a:t>The CAD and PLM market is dominated by four global players, including PTC which has demonstrated continued market share gains as it excels in helping customers design, manufacture, operate and service products across multiple industries. While it delivers its solutions via a software stack, the underlying business is really driven by industrial activity and innovation. </a:t>
            </a:r>
          </a:p>
          <a:p>
            <a:pPr marL="0" indent="0" algn="just" defTabSz="457200">
              <a:lnSpc>
                <a:spcPct val="100000"/>
              </a:lnSpc>
              <a:spcBef>
                <a:spcPts val="0"/>
              </a:spcBef>
              <a:spcAft>
                <a:spcPts val="400"/>
              </a:spcAft>
              <a:buNone/>
            </a:pPr>
            <a:r>
              <a:rPr lang="en-GB" sz="700" dirty="0">
                <a:solidFill>
                  <a:srgbClr val="000000"/>
                </a:solidFill>
                <a:latin typeface="Open Sans Light" panose="020B0306030504020204" pitchFamily="34" charset="0"/>
                <a:ea typeface="Open Sans Light" panose="020B0306030504020204" pitchFamily="34" charset="0"/>
              </a:rPr>
              <a:t>PTC has three significant partnerships with industry leaders including Microsoft, Rockwell Automation and </a:t>
            </a:r>
            <a:r>
              <a:rPr lang="en-GB" sz="700" dirty="0" err="1">
                <a:solidFill>
                  <a:srgbClr val="000000"/>
                </a:solidFill>
                <a:latin typeface="Open Sans Light" panose="020B0306030504020204" pitchFamily="34" charset="0"/>
                <a:ea typeface="Open Sans Light" panose="020B0306030504020204" pitchFamily="34" charset="0"/>
              </a:rPr>
              <a:t>Ansys</a:t>
            </a:r>
            <a:r>
              <a:rPr lang="en-GB" sz="700" dirty="0">
                <a:solidFill>
                  <a:srgbClr val="000000"/>
                </a:solidFill>
                <a:latin typeface="Open Sans Light" panose="020B0306030504020204" pitchFamily="34" charset="0"/>
                <a:ea typeface="Open Sans Light" panose="020B0306030504020204" pitchFamily="34" charset="0"/>
              </a:rPr>
              <a:t>. We consider its partnership with Microsoft as the largest driver of near-term revenue contribution as PTC’s </a:t>
            </a:r>
            <a:r>
              <a:rPr lang="en-GB" sz="700" dirty="0" err="1">
                <a:solidFill>
                  <a:srgbClr val="000000"/>
                </a:solidFill>
                <a:latin typeface="Open Sans Light" panose="020B0306030504020204" pitchFamily="34" charset="0"/>
                <a:ea typeface="Open Sans Light" panose="020B0306030504020204" pitchFamily="34" charset="0"/>
              </a:rPr>
              <a:t>ThingWorx</a:t>
            </a:r>
            <a:r>
              <a:rPr lang="en-GB" sz="700" dirty="0">
                <a:solidFill>
                  <a:srgbClr val="000000"/>
                </a:solidFill>
                <a:latin typeface="Open Sans Light" panose="020B0306030504020204" pitchFamily="34" charset="0"/>
                <a:ea typeface="Open Sans Light" panose="020B0306030504020204" pitchFamily="34" charset="0"/>
              </a:rPr>
              <a:t>® Industrial Innovation Platform is now available on the Microsoft Azure cloud platform as its preferred cloud platform.</a:t>
            </a:r>
          </a:p>
          <a:p>
            <a:pPr marL="0" indent="0" algn="just" defTabSz="457200">
              <a:lnSpc>
                <a:spcPct val="100000"/>
              </a:lnSpc>
              <a:spcBef>
                <a:spcPts val="0"/>
              </a:spcBef>
              <a:spcAft>
                <a:spcPts val="400"/>
              </a:spcAft>
              <a:buNone/>
            </a:pPr>
            <a:r>
              <a:rPr lang="en-GB" sz="700" dirty="0">
                <a:solidFill>
                  <a:srgbClr val="000000"/>
                </a:solidFill>
                <a:latin typeface="Open Sans Light" panose="020B0306030504020204" pitchFamily="34" charset="0"/>
                <a:ea typeface="Open Sans Light" panose="020B0306030504020204" pitchFamily="34" charset="0"/>
              </a:rPr>
              <a:t>The business has really transformed over the past few years as Management made the hard decision to move from a perpetual licence model to a recurring revenue subscription product offering. This had the result of constraining top line growth and margins in the early days however in FY20 the model inflected with EBIT margin increasing almost 900bps and annual recurring revenue growing double digits despite the impact of the global pandemic.  </a:t>
            </a:r>
          </a:p>
          <a:p>
            <a:pPr marL="0" indent="0" algn="just" defTabSz="457200">
              <a:lnSpc>
                <a:spcPct val="100000"/>
              </a:lnSpc>
              <a:spcBef>
                <a:spcPts val="0"/>
              </a:spcBef>
              <a:spcAft>
                <a:spcPts val="400"/>
              </a:spcAft>
              <a:buNone/>
            </a:pPr>
            <a:r>
              <a:rPr lang="en-GB" sz="700" dirty="0">
                <a:solidFill>
                  <a:srgbClr val="000000"/>
                </a:solidFill>
                <a:latin typeface="Open Sans Light" panose="020B0306030504020204" pitchFamily="34" charset="0"/>
                <a:ea typeface="Open Sans Light" panose="020B0306030504020204" pitchFamily="34" charset="0"/>
              </a:rPr>
              <a:t>FY21 has started out well for the business with Q1 revenue and EBIT up 20.5% and almost 65% respectively prompting Management to upgrade guidance quite materially compared with its last full year expectation. Recent acquisitions including </a:t>
            </a:r>
            <a:r>
              <a:rPr lang="en-GB" sz="700" dirty="0" err="1">
                <a:solidFill>
                  <a:srgbClr val="000000"/>
                </a:solidFill>
                <a:latin typeface="Open Sans Light" panose="020B0306030504020204" pitchFamily="34" charset="0"/>
                <a:ea typeface="Open Sans Light" panose="020B0306030504020204" pitchFamily="34" charset="0"/>
              </a:rPr>
              <a:t>OnShape</a:t>
            </a:r>
            <a:r>
              <a:rPr lang="en-GB" sz="700" dirty="0">
                <a:solidFill>
                  <a:srgbClr val="000000"/>
                </a:solidFill>
                <a:latin typeface="Open Sans Light" panose="020B0306030504020204" pitchFamily="34" charset="0"/>
                <a:ea typeface="Open Sans Light" panose="020B0306030504020204" pitchFamily="34" charset="0"/>
              </a:rPr>
              <a:t> and Arena are expected to drive outsized growth as the combination represents a powerful pure-SaaS solution that's number one in technology, customers and revenue.</a:t>
            </a:r>
          </a:p>
          <a:p>
            <a:pPr marL="0" indent="0">
              <a:buNone/>
            </a:pPr>
            <a:endParaRPr lang="en-AU" dirty="0"/>
          </a:p>
        </p:txBody>
      </p:sp>
      <p:sp>
        <p:nvSpPr>
          <p:cNvPr id="8" name="Rectangle 7"/>
          <p:cNvSpPr/>
          <p:nvPr/>
        </p:nvSpPr>
        <p:spPr>
          <a:xfrm>
            <a:off x="180976" y="4377890"/>
            <a:ext cx="6484519" cy="2816156"/>
          </a:xfrm>
          <a:prstGeom prst="rect">
            <a:avLst/>
          </a:prstGeom>
        </p:spPr>
        <p:txBody>
          <a:bodyPr wrap="square">
            <a:spAutoFit/>
          </a:bodyPr>
          <a:lstStyle/>
          <a:p>
            <a:pPr>
              <a:spcAft>
                <a:spcPts val="1200"/>
              </a:spcAft>
            </a:pPr>
            <a:endParaRPr lang="en-AU" sz="700" spc="-25" dirty="0" smtClean="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1200"/>
              </a:spcAft>
            </a:pPr>
            <a:endParaRPr lang="en-AU" sz="70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1200"/>
              </a:spcAft>
            </a:pPr>
            <a:endParaRPr lang="en-AU" sz="700" spc="-25" dirty="0" smtClean="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1200"/>
              </a:spcAft>
            </a:pPr>
            <a:endParaRPr lang="en-AU" sz="70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1200"/>
              </a:spcAft>
            </a:pPr>
            <a:endParaRPr lang="en-AU" sz="700" spc="-25" dirty="0" smtClean="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400"/>
              </a:spcAft>
            </a:pPr>
            <a:r>
              <a:rPr lang="en-AU" sz="600" spc="-25" dirty="0" smtClean="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Source: </a:t>
            </a:r>
            <a:r>
              <a:rPr lang="en-AU" sz="60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 PTC Q121 Earnings Presentation</a:t>
            </a:r>
          </a:p>
          <a:p>
            <a:pPr lvl="0" algn="just">
              <a:spcAft>
                <a:spcPts val="400"/>
              </a:spcAft>
            </a:pPr>
            <a:r>
              <a:rPr lang="en-GB" sz="75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Its core CAD and PLM business is expected to grow high-single digit to low double-digits over the coming years while the higher growth Augmented Reality group is expected to come in between 25-30% and represent close to a third of the total business in a few years. This should drive operating leverage across its “build it once, sell it many times” software stack with Management anticipating a further 700bps margin expansion over the coming years which subsequently drives 25-30% FCF growth for us as shareholders.  </a:t>
            </a:r>
          </a:p>
          <a:p>
            <a:pPr lvl="0" algn="just">
              <a:spcAft>
                <a:spcPts val="400"/>
              </a:spcAft>
            </a:pPr>
            <a:r>
              <a:rPr lang="en-GB" sz="75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At the time of writing, PTC is trading at $125.50 which represents a forward PE of 28x and EV/EBITDA of 15.4x which we consider solid value for a business growing 30%+ over the next few years and roughly half the multiple as its best comparable Autodesk. As FCF continues to build on the balance sheet (excluding any further M&amp;A) we anticipate the balance sheet to be in a net cash position in two years which provides significant capital allocation optionality for the group. </a:t>
            </a:r>
          </a:p>
          <a:p>
            <a:pPr lvl="0" algn="just">
              <a:spcAft>
                <a:spcPts val="400"/>
              </a:spcAft>
            </a:pPr>
            <a:r>
              <a:rPr lang="en-GB" sz="750" spc="-25" dirty="0" smtClean="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In </a:t>
            </a:r>
            <a:r>
              <a:rPr lang="en-GB" sz="75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the interest of </a:t>
            </a:r>
            <a:r>
              <a:rPr lang="en-GB" sz="750" spc="-25" dirty="0" smtClean="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keeping </a:t>
            </a:r>
            <a:r>
              <a:rPr lang="en-GB" sz="75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you updated on the performance and positioning of your holding in the Fund, we are hosting an investment update on Tuesday 16th March 2021</a:t>
            </a:r>
            <a:r>
              <a:rPr lang="en-GB" sz="750" spc="-25"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75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at </a:t>
            </a:r>
            <a:r>
              <a:rPr lang="en-GB" sz="750" spc="-25" dirty="0" smtClean="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12pm AEDT</a:t>
            </a:r>
            <a:r>
              <a:rPr lang="en-GB" sz="75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 for which you can register </a:t>
            </a:r>
            <a:r>
              <a:rPr lang="en-GB" sz="75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hlinkClick r:id="rId2"/>
              </a:rPr>
              <a:t>here</a:t>
            </a:r>
            <a:r>
              <a:rPr lang="en-GB" sz="75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rPr>
              <a:t>. </a:t>
            </a:r>
            <a:endParaRPr lang="en-AU" sz="750" spc="-25" dirty="0">
              <a:solidFill>
                <a:srgbClr val="31384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Picture 5"/>
          <p:cNvPicPr/>
          <p:nvPr/>
        </p:nvPicPr>
        <p:blipFill>
          <a:blip r:embed="rId3"/>
          <a:stretch>
            <a:fillRect/>
          </a:stretch>
        </p:blipFill>
        <p:spPr>
          <a:xfrm>
            <a:off x="475762" y="2914650"/>
            <a:ext cx="5892189" cy="2688752"/>
          </a:xfrm>
          <a:prstGeom prst="rect">
            <a:avLst/>
          </a:prstGeom>
        </p:spPr>
      </p:pic>
      <p:pic>
        <p:nvPicPr>
          <p:cNvPr id="7" name="Picture 6"/>
          <p:cNvPicPr>
            <a:picLocks noChangeAspect="1"/>
          </p:cNvPicPr>
          <p:nvPr/>
        </p:nvPicPr>
        <p:blipFill>
          <a:blip r:embed="rId4"/>
          <a:stretch>
            <a:fillRect/>
          </a:stretch>
        </p:blipFill>
        <p:spPr>
          <a:xfrm>
            <a:off x="4022561" y="572036"/>
            <a:ext cx="847417" cy="298730"/>
          </a:xfrm>
          <a:prstGeom prst="rect">
            <a:avLst/>
          </a:prstGeom>
        </p:spPr>
      </p:pic>
    </p:spTree>
    <p:extLst>
      <p:ext uri="{BB962C8B-B14F-4D97-AF65-F5344CB8AC3E}">
        <p14:creationId xmlns:p14="http://schemas.microsoft.com/office/powerpoint/2010/main" val="324129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9E3A6E9-550C-40F9-A260-E90C2CC9E515}"/>
              </a:ext>
            </a:extLst>
          </p:cNvPr>
          <p:cNvSpPr/>
          <p:nvPr/>
        </p:nvSpPr>
        <p:spPr>
          <a:xfrm>
            <a:off x="178509" y="7686171"/>
            <a:ext cx="6507697" cy="12951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en-GB" sz="500" dirty="0">
                <a:latin typeface="Open Sans Light" panose="020B0306030504020204" pitchFamily="34" charset="0"/>
                <a:ea typeface="Open Sans Light" panose="020B0306030504020204" pitchFamily="34" charset="0"/>
                <a:cs typeface="Open Sans Light" panose="020B0306030504020204" pitchFamily="34" charset="0"/>
              </a:rPr>
              <a:t>This report is for information purposes only and is not intended as an offer or solicitation with respect to the purchase or sale of any security by the sender or Morphic Asset Management Pty Ltd (“Morphic” or “Manager” ) (ACN 155 937 901) (AFSL 419916). This report does not take into account the investment objectives, financial situation or particular needs of any particular person. Investors should obtain individual financial advice based on their own particular circumstances before making an investment decision. Any person considering an investment in the Morphic Global Opportunities Fund (“MGOF”) should first review the Product Disclosure Statement (PDS) for the Fund issued by Ellerston Capital Limited ABN 34 110 397 674 AFSL 283000 (“Ellerston”) </a:t>
            </a:r>
            <a:r>
              <a:rPr lang="en-GB" sz="5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dated 24/04/2020 </a:t>
            </a:r>
            <a:r>
              <a:rPr lang="en-GB" sz="500" dirty="0">
                <a:latin typeface="Open Sans Light" panose="020B0306030504020204" pitchFamily="34" charset="0"/>
                <a:ea typeface="Open Sans Light" panose="020B0306030504020204" pitchFamily="34" charset="0"/>
                <a:cs typeface="Open Sans Light" panose="020B0306030504020204" pitchFamily="34" charset="0"/>
              </a:rPr>
              <a:t>which is available on </a:t>
            </a:r>
            <a:r>
              <a:rPr lang="en-GB" sz="500" dirty="0" err="1">
                <a:latin typeface="Open Sans Light" panose="020B0306030504020204" pitchFamily="34" charset="0"/>
                <a:ea typeface="Open Sans Light" panose="020B0306030504020204" pitchFamily="34" charset="0"/>
                <a:cs typeface="Open Sans Light" panose="020B0306030504020204" pitchFamily="34" charset="0"/>
              </a:rPr>
              <a:t>Morphic’s</a:t>
            </a:r>
            <a:r>
              <a:rPr lang="en-GB" sz="500" dirty="0">
                <a:latin typeface="Open Sans Light" panose="020B0306030504020204" pitchFamily="34" charset="0"/>
                <a:ea typeface="Open Sans Light" panose="020B0306030504020204" pitchFamily="34" charset="0"/>
                <a:cs typeface="Open Sans Light" panose="020B0306030504020204" pitchFamily="34" charset="0"/>
              </a:rPr>
              <a:t> website morphicasset.com. Units in the MGOF are issued by Ellerston Capital. Initial Applications for units in the MGOF can only be made pursuant to the application form in the PDS. Morphic does not guarantee repayment of capital or any particular rate of return from the MGOF. Past performance is no guarantee of future performance. Investment returns have been calculated in accordance with normal industry practice utilising movements in unit price and assuming reinvestment of all distribution of income and realised profits. Statements of fact in this report have been obtained from and are based upon sources that Morphic believes to be reliable, but Morphic does not guarantee their accuracy, and any such information may be incomplete or condensed. All opinions and estimates included in this report constitute </a:t>
            </a:r>
            <a:r>
              <a:rPr lang="en-GB" sz="500" dirty="0" err="1">
                <a:latin typeface="Open Sans Light" panose="020B0306030504020204" pitchFamily="34" charset="0"/>
                <a:ea typeface="Open Sans Light" panose="020B0306030504020204" pitchFamily="34" charset="0"/>
                <a:cs typeface="Open Sans Light" panose="020B0306030504020204" pitchFamily="34" charset="0"/>
              </a:rPr>
              <a:t>Morphic's</a:t>
            </a:r>
            <a:r>
              <a:rPr lang="en-GB" sz="500" dirty="0">
                <a:latin typeface="Open Sans Light" panose="020B0306030504020204" pitchFamily="34" charset="0"/>
                <a:ea typeface="Open Sans Light" panose="020B0306030504020204" pitchFamily="34" charset="0"/>
                <a:cs typeface="Open Sans Light" panose="020B0306030504020204" pitchFamily="34" charset="0"/>
              </a:rPr>
              <a:t> judgement as at the date of this communication and are subject to change without notice.</a:t>
            </a:r>
          </a:p>
          <a:p>
            <a:pPr algn="just">
              <a:lnSpc>
                <a:spcPct val="115000"/>
              </a:lnSpc>
              <a:spcAft>
                <a:spcPts val="0"/>
              </a:spcAft>
            </a:pPr>
            <a:r>
              <a:rPr lang="en-GB" sz="500" dirty="0">
                <a:latin typeface="Open Sans Light" panose="020B0306030504020204" pitchFamily="34" charset="0"/>
                <a:ea typeface="Open Sans Light" panose="020B0306030504020204" pitchFamily="34" charset="0"/>
                <a:cs typeface="Open Sans Light" panose="020B0306030504020204" pitchFamily="34" charset="0"/>
              </a:rPr>
              <a:t>The Certification Symbol signifies that a product or service offers an investment style that takes into account environmental, social, governance or ethical considerations. The Symbol also signifies that Morphic Global Opportunities Fund adheres to the strict disclosure practices required under the Responsible Investment Certification Program for the category of Product Provider. The Certification Symbol is a Registered Trade Mark of the Responsible Investment Association Australasia (RIAA). Detailed information about RIAA, the Symbol and Morphic Global Opportunities Fund’s methodology, performance and stock holdings can be found at www.responsibleinvestment.org, together with details about other responsible investment products certified by RIAA. The Responsible Investment Certification Program does not constitute financial product advice. Neither the Certification Symbol nor RIAA recommends to any person that any financial product is a suitable investment or that returns are guaranteed. Appropriate professional advice should be sought prior to making an investment decision. RIAA does not hold an Australian Financial Services Licence.</a:t>
            </a:r>
          </a:p>
          <a:p>
            <a:pPr algn="just">
              <a:lnSpc>
                <a:spcPct val="115000"/>
              </a:lnSpc>
              <a:spcAft>
                <a:spcPts val="0"/>
              </a:spcAft>
            </a:pPr>
            <a:r>
              <a:rPr lang="en-AU" sz="500" dirty="0">
                <a:latin typeface="Open Sans Light" panose="020B0306030504020204" pitchFamily="34" charset="0"/>
                <a:ea typeface="Open Sans Light" panose="020B0306030504020204" pitchFamily="34" charset="0"/>
                <a:cs typeface="Open Sans Light" panose="020B0306030504020204" pitchFamily="34" charset="0"/>
              </a:rPr>
              <a:t>	</a:t>
            </a:r>
            <a:r>
              <a:rPr lang="en-AU" sz="500" dirty="0">
                <a:effectLst/>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39" name="Text Box 52">
            <a:extLst>
              <a:ext uri="{FF2B5EF4-FFF2-40B4-BE49-F238E27FC236}">
                <a16:creationId xmlns:a16="http://schemas.microsoft.com/office/drawing/2014/main" id="{C2C4FFA5-8D73-40EE-A7D5-7CDB246F23C7}"/>
              </a:ext>
            </a:extLst>
          </p:cNvPr>
          <p:cNvSpPr txBox="1"/>
          <p:nvPr/>
        </p:nvSpPr>
        <p:spPr>
          <a:xfrm>
            <a:off x="178510" y="8956914"/>
            <a:ext cx="6507696" cy="501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AU" sz="5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1 The Index is the MSCI All Countries World Daily Total Return Net Index (Bloomberg code NDUEACWF) in AUD; 2 ISIN AU60PER06735, APIR PER0673AU; 3 All fees shown are inclusive of GST; 4 The Manager may also recoup a maximum of 0.27% in expenses related to operating the Fund; 5 The Performance Fee is payable semi-annually in respect of the Fund’s out-performance of the Index. Performance Fees are only payable when the Fund achieves positive absolute performance and is subject to a high water mark; </a:t>
            </a:r>
            <a:r>
              <a:rPr lang="en-AU" sz="5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6 </a:t>
            </a:r>
            <a:r>
              <a:rPr lang="en-AU" sz="5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Includes Equities and Commodities - longs and shorts are netted; </a:t>
            </a:r>
            <a:r>
              <a:rPr lang="en-AU" sz="5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7 </a:t>
            </a:r>
            <a:r>
              <a:rPr lang="en-AU" sz="5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Includes Equities, Commodities and 10 year equivalent Credit and Bonds - longs and shorts are not netted; </a:t>
            </a:r>
            <a:r>
              <a:rPr lang="en-AU" sz="500" dirty="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8 </a:t>
            </a:r>
            <a:r>
              <a:rPr lang="en-AU" sz="5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VAR is Value at Risk based upon the 95th percentile with a 1 day holding period using a 1 year look back</a:t>
            </a:r>
            <a:r>
              <a:rPr lang="en-AU" sz="5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AU" sz="500" smtClean="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9 </a:t>
            </a:r>
            <a:r>
              <a:rPr lang="en-AU" sz="5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Attribution; relative returns against the Index excluding the effect of hedges.</a:t>
            </a:r>
            <a:endParaRPr lang="en-AU" sz="500" dirty="0">
              <a:solidFill>
                <a:srgbClr val="000000"/>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40">
            <a:extLst>
              <a:ext uri="{FF2B5EF4-FFF2-40B4-BE49-F238E27FC236}">
                <a16:creationId xmlns:a16="http://schemas.microsoft.com/office/drawing/2014/main" id="{8179DA28-AC84-4DEA-AE92-94758FA12EE8}"/>
              </a:ext>
            </a:extLst>
          </p:cNvPr>
          <p:cNvSpPr/>
          <p:nvPr/>
        </p:nvSpPr>
        <p:spPr>
          <a:xfrm>
            <a:off x="241328" y="185566"/>
            <a:ext cx="2768498" cy="215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t" anchorCtr="0"/>
          <a:lstStyle/>
          <a:p>
            <a:r>
              <a:rPr lang="en-US" sz="800" dirty="0">
                <a:solidFill>
                  <a:srgbClr val="254062"/>
                </a:solidFill>
                <a:latin typeface="Open Sans Bold"/>
                <a:ea typeface="Open Sans Light" panose="020B0306030504020204" pitchFamily="34" charset="0"/>
                <a:cs typeface="Open Sans Bold"/>
              </a:rPr>
              <a:t>Top 10 Active Positions</a:t>
            </a:r>
            <a:endParaRPr lang="en-AU" sz="800" dirty="0">
              <a:solidFill>
                <a:srgbClr val="25406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 name="Group 3">
            <a:extLst>
              <a:ext uri="{FF2B5EF4-FFF2-40B4-BE49-F238E27FC236}">
                <a16:creationId xmlns:a16="http://schemas.microsoft.com/office/drawing/2014/main" id="{5FC605B6-9560-4C24-8CC2-1F2360B266F2}"/>
              </a:ext>
            </a:extLst>
          </p:cNvPr>
          <p:cNvGrpSpPr/>
          <p:nvPr/>
        </p:nvGrpSpPr>
        <p:grpSpPr>
          <a:xfrm>
            <a:off x="241328" y="5295507"/>
            <a:ext cx="6245279" cy="278682"/>
            <a:chOff x="241328" y="5089779"/>
            <a:chExt cx="6245279" cy="267663"/>
          </a:xfrm>
          <a:solidFill>
            <a:srgbClr val="FFFF00"/>
          </a:solidFill>
        </p:grpSpPr>
        <p:sp>
          <p:nvSpPr>
            <p:cNvPr id="21" name="Rectangle 20">
              <a:extLst>
                <a:ext uri="{FF2B5EF4-FFF2-40B4-BE49-F238E27FC236}">
                  <a16:creationId xmlns:a16="http://schemas.microsoft.com/office/drawing/2014/main" id="{8327936C-F35C-4FA1-B222-F95F626EA245}"/>
                </a:ext>
              </a:extLst>
            </p:cNvPr>
            <p:cNvSpPr/>
            <p:nvPr/>
          </p:nvSpPr>
          <p:spPr>
            <a:xfrm>
              <a:off x="241328" y="5092960"/>
              <a:ext cx="2895377" cy="26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t" anchorCtr="0"/>
            <a:lstStyle/>
            <a:p>
              <a:r>
                <a:rPr lang="en-AU" sz="800" dirty="0">
                  <a:solidFill>
                    <a:srgbClr val="254062"/>
                  </a:solidFill>
                  <a:latin typeface="Open Sans Bold"/>
                  <a:ea typeface="Open Sans Light" panose="020B0306030504020204" pitchFamily="34" charset="0"/>
                  <a:cs typeface="Open Sans Bold"/>
                </a:rPr>
                <a:t>Equity Exposure Summary </a:t>
              </a:r>
              <a:r>
                <a:rPr lang="en-AU" sz="800" dirty="0">
                  <a:solidFill>
                    <a:srgbClr val="254062"/>
                  </a:solidFill>
                  <a:latin typeface="Open Sans Light" panose="020B0306030504020204" pitchFamily="34" charset="0"/>
                  <a:ea typeface="Open Sans Light" panose="020B0306030504020204" pitchFamily="34" charset="0"/>
                  <a:cs typeface="Open Sans Light" panose="020B0306030504020204" pitchFamily="34" charset="0"/>
                </a:rPr>
                <a:t>By region</a:t>
              </a:r>
              <a:endParaRPr lang="en-AU" sz="800" dirty="0">
                <a:solidFill>
                  <a:srgbClr val="254062"/>
                </a:solidFill>
                <a:latin typeface="Open Sans Bold"/>
                <a:ea typeface="Open Sans Light" panose="020B0306030504020204" pitchFamily="34" charset="0"/>
                <a:cs typeface="Open Sans Bold"/>
              </a:endParaRPr>
            </a:p>
          </p:txBody>
        </p:sp>
        <p:sp>
          <p:nvSpPr>
            <p:cNvPr id="31" name="Rectangle 30">
              <a:extLst>
                <a:ext uri="{FF2B5EF4-FFF2-40B4-BE49-F238E27FC236}">
                  <a16:creationId xmlns:a16="http://schemas.microsoft.com/office/drawing/2014/main" id="{FDDD7BE4-7B68-44E3-BE61-13981355A692}"/>
                </a:ext>
              </a:extLst>
            </p:cNvPr>
            <p:cNvSpPr/>
            <p:nvPr/>
          </p:nvSpPr>
          <p:spPr>
            <a:xfrm>
              <a:off x="3591230" y="5089779"/>
              <a:ext cx="2895377" cy="257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t" anchorCtr="0"/>
            <a:lstStyle/>
            <a:p>
              <a:r>
                <a:rPr lang="en-AU" sz="800" dirty="0">
                  <a:solidFill>
                    <a:srgbClr val="254062"/>
                  </a:solidFill>
                  <a:latin typeface="Open Sans Bold"/>
                  <a:ea typeface="Open Sans Light" panose="020B0306030504020204" pitchFamily="34" charset="0"/>
                  <a:cs typeface="Open Sans Bold"/>
                </a:rPr>
                <a:t>Equity Exposure Summary </a:t>
              </a:r>
              <a:r>
                <a:rPr lang="en-AU" sz="800" dirty="0">
                  <a:solidFill>
                    <a:srgbClr val="254062"/>
                  </a:solidFill>
                  <a:latin typeface="Open Sans Light" panose="020B0306030504020204" pitchFamily="34" charset="0"/>
                  <a:ea typeface="Open Sans Light" panose="020B0306030504020204" pitchFamily="34" charset="0"/>
                  <a:cs typeface="Open Sans Light" panose="020B0306030504020204" pitchFamily="34" charset="0"/>
                </a:rPr>
                <a:t>By sector</a:t>
              </a:r>
              <a:endParaRPr lang="en-AU" sz="800" dirty="0">
                <a:solidFill>
                  <a:srgbClr val="254062"/>
                </a:solidFill>
                <a:latin typeface="Open Sans Bold"/>
                <a:ea typeface="Open Sans Light" panose="020B0306030504020204" pitchFamily="34" charset="0"/>
                <a:cs typeface="Open Sans Bold"/>
              </a:endParaRPr>
            </a:p>
          </p:txBody>
        </p:sp>
      </p:grpSp>
      <p:cxnSp>
        <p:nvCxnSpPr>
          <p:cNvPr id="3" name="Straight Connector 2">
            <a:extLst>
              <a:ext uri="{FF2B5EF4-FFF2-40B4-BE49-F238E27FC236}">
                <a16:creationId xmlns:a16="http://schemas.microsoft.com/office/drawing/2014/main" id="{154A8E32-3732-4818-9ABB-28651430BF04}"/>
              </a:ext>
            </a:extLst>
          </p:cNvPr>
          <p:cNvCxnSpPr>
            <a:cxnSpLocks/>
          </p:cNvCxnSpPr>
          <p:nvPr/>
        </p:nvCxnSpPr>
        <p:spPr>
          <a:xfrm>
            <a:off x="241328" y="8967075"/>
            <a:ext cx="6363318" cy="0"/>
          </a:xfrm>
          <a:prstGeom prst="line">
            <a:avLst/>
          </a:prstGeom>
          <a:ln w="3175"/>
        </p:spPr>
        <p:style>
          <a:lnRef idx="1">
            <a:schemeClr val="accent3"/>
          </a:lnRef>
          <a:fillRef idx="0">
            <a:schemeClr val="accent3"/>
          </a:fillRef>
          <a:effectRef idx="0">
            <a:schemeClr val="accent3"/>
          </a:effectRef>
          <a:fontRef idx="minor">
            <a:schemeClr val="tx1"/>
          </a:fontRef>
        </p:style>
      </p:cxnSp>
      <p:graphicFrame>
        <p:nvGraphicFramePr>
          <p:cNvPr id="19" name="Table 18">
            <a:extLst>
              <a:ext uri="{FF2B5EF4-FFF2-40B4-BE49-F238E27FC236}">
                <a16:creationId xmlns:a16="http://schemas.microsoft.com/office/drawing/2014/main" id="{5A748608-D181-499E-861C-35C4806A0BDA}"/>
              </a:ext>
            </a:extLst>
          </p:cNvPr>
          <p:cNvGraphicFramePr>
            <a:graphicFrameLocks noGrp="1"/>
          </p:cNvGraphicFramePr>
          <p:nvPr>
            <p:extLst>
              <p:ext uri="{D42A27DB-BD31-4B8C-83A1-F6EECF244321}">
                <p14:modId xmlns:p14="http://schemas.microsoft.com/office/powerpoint/2010/main" val="3473777664"/>
              </p:ext>
            </p:extLst>
          </p:nvPr>
        </p:nvGraphicFramePr>
        <p:xfrm>
          <a:off x="3591231" y="457200"/>
          <a:ext cx="2998800" cy="2053392"/>
        </p:xfrm>
        <a:graphic>
          <a:graphicData uri="http://schemas.openxmlformats.org/drawingml/2006/table">
            <a:tbl>
              <a:tblPr firstRow="1" bandRow="1">
                <a:tableStyleId>{6E25E649-3F16-4E02-A733-19D2CDBF48F0}</a:tableStyleId>
              </a:tblPr>
              <a:tblGrid>
                <a:gridCol w="1897200">
                  <a:extLst>
                    <a:ext uri="{9D8B030D-6E8A-4147-A177-3AD203B41FA5}">
                      <a16:colId xmlns:a16="http://schemas.microsoft.com/office/drawing/2014/main" val="1295974503"/>
                    </a:ext>
                  </a:extLst>
                </a:gridCol>
                <a:gridCol w="1101600">
                  <a:extLst>
                    <a:ext uri="{9D8B030D-6E8A-4147-A177-3AD203B41FA5}">
                      <a16:colId xmlns:a16="http://schemas.microsoft.com/office/drawing/2014/main" val="20001"/>
                    </a:ext>
                  </a:extLst>
                </a:gridCol>
              </a:tblGrid>
              <a:tr h="201600">
                <a:tc gridSpan="2">
                  <a:txBody>
                    <a:bodyPr/>
                    <a:lstStyle/>
                    <a:p>
                      <a:pPr marL="0" algn="ctr" defTabSz="457200" rtl="0" eaLnBrk="1" fontAlgn="ctr" latinLnBrk="0" hangingPunct="1"/>
                      <a:r>
                        <a:rPr lang="en-AU" sz="800" b="0" kern="1200" dirty="0">
                          <a:solidFill>
                            <a:schemeClr val="lt1"/>
                          </a:solidFill>
                          <a:effectLst/>
                          <a:latin typeface="Open Sans Bold" panose="020B0806030504020204" pitchFamily="34" charset="0"/>
                          <a:ea typeface="Open Sans Bold" panose="020B0806030504020204" pitchFamily="34" charset="0"/>
                          <a:cs typeface="Open Sans Bold" panose="020B0806030504020204" pitchFamily="34" charset="0"/>
                        </a:rPr>
                        <a:t>Risk Measures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4062"/>
                    </a:solidFill>
                  </a:tcPr>
                </a:tc>
                <a:tc hMerge="1">
                  <a:txBody>
                    <a:bodyPr/>
                    <a:lstStyle/>
                    <a:p>
                      <a:pPr marL="0" algn="ctr" defTabSz="457200" rtl="0" eaLnBrk="1" fontAlgn="ctr" latinLnBrk="0" hangingPunct="1"/>
                      <a:endParaRPr lang="en-AU" sz="900" b="0" i="0" u="none" strike="noStrike" kern="1200" spc="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4061"/>
                    </a:solidFill>
                  </a:tcPr>
                </a:tc>
                <a:extLst>
                  <a:ext uri="{0D108BD9-81ED-4DB2-BD59-A6C34878D82A}">
                    <a16:rowId xmlns:a16="http://schemas.microsoft.com/office/drawing/2014/main" val="513240232"/>
                  </a:ext>
                </a:extLst>
              </a:tr>
              <a:tr h="201600">
                <a:tc>
                  <a:txBody>
                    <a:bodyPr/>
                    <a:lstStyle/>
                    <a:p>
                      <a:pPr algn="l"/>
                      <a:r>
                        <a:rPr lang="en-AU" sz="700" baseline="0" dirty="0">
                          <a:effectLst/>
                          <a:latin typeface="Open Sans Light" panose="020B0306030504020204" pitchFamily="34" charset="0"/>
                          <a:ea typeface="Open Sans Light" panose="020B0306030504020204" pitchFamily="34" charset="0"/>
                          <a:cs typeface="Open Sans Light" panose="020B0306030504020204" pitchFamily="34" charset="0"/>
                        </a:rPr>
                        <a:t>Net </a:t>
                      </a:r>
                      <a:r>
                        <a:rPr lang="en-AU" sz="700" baseline="0" dirty="0" smtClean="0">
                          <a:effectLst/>
                          <a:latin typeface="Open Sans Light" panose="020B0306030504020204" pitchFamily="34" charset="0"/>
                          <a:ea typeface="Open Sans Light" panose="020B0306030504020204" pitchFamily="34" charset="0"/>
                          <a:cs typeface="Open Sans Light" panose="020B0306030504020204" pitchFamily="34" charset="0"/>
                        </a:rPr>
                        <a:t>Exposure</a:t>
                      </a:r>
                      <a:r>
                        <a:rPr lang="en-AU" sz="700" baseline="30000" dirty="0">
                          <a:effectLst/>
                          <a:latin typeface="Open Sans Light" panose="020B0306030504020204" pitchFamily="34" charset="0"/>
                          <a:ea typeface="Open Sans Light" panose="020B0306030504020204" pitchFamily="34" charset="0"/>
                          <a:cs typeface="Open Sans Light" panose="020B0306030504020204" pitchFamily="34" charset="0"/>
                        </a:rPr>
                        <a:t>6</a:t>
                      </a:r>
                      <a:endParaRPr lang="en-AU" sz="700" baseline="300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en-AU" sz="7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94.84%</a:t>
                      </a:r>
                      <a:endParaRPr lang="en-AU" sz="7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80600592"/>
                  </a:ext>
                </a:extLst>
              </a:tr>
              <a:tr h="222442">
                <a:tc>
                  <a:txBody>
                    <a:bodyPr/>
                    <a:lstStyle/>
                    <a:p>
                      <a:pPr algn="l"/>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Gross </a:t>
                      </a:r>
                      <a:r>
                        <a:rPr lang="en-AU" sz="700" dirty="0" smtClean="0">
                          <a:effectLst/>
                          <a:latin typeface="Open Sans Light" panose="020B0306030504020204" pitchFamily="34" charset="0"/>
                          <a:ea typeface="Open Sans Light" panose="020B0306030504020204" pitchFamily="34" charset="0"/>
                          <a:cs typeface="Open Sans Light" panose="020B0306030504020204" pitchFamily="34" charset="0"/>
                        </a:rPr>
                        <a:t>Exposure</a:t>
                      </a:r>
                      <a:r>
                        <a:rPr lang="en-AU" sz="700" kern="1200" baseline="30000" dirty="0" smtClean="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rPr>
                        <a:t>7</a:t>
                      </a:r>
                      <a:endParaRPr lang="en-AU" sz="700" kern="1200" baseline="30000" dirty="0">
                        <a:solidFill>
                          <a:schemeClr val="dk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7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100.17%</a:t>
                      </a:r>
                      <a:endParaRPr lang="en-AU" sz="7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75695345"/>
                  </a:ext>
                </a:extLst>
              </a:tr>
              <a:tr h="218150">
                <a:tc>
                  <a:txBody>
                    <a:bodyPr/>
                    <a:lstStyle/>
                    <a:p>
                      <a:pPr algn="l"/>
                      <a:r>
                        <a:rPr lang="en-AU" sz="700" baseline="0" dirty="0" smtClean="0">
                          <a:effectLst/>
                          <a:latin typeface="Open Sans Light" panose="020B0306030504020204" pitchFamily="34" charset="0"/>
                          <a:ea typeface="Open Sans Light" panose="020B0306030504020204" pitchFamily="34" charset="0"/>
                          <a:cs typeface="Open Sans Light" panose="020B0306030504020204" pitchFamily="34" charset="0"/>
                        </a:rPr>
                        <a:t>VAR</a:t>
                      </a:r>
                      <a:r>
                        <a:rPr lang="en-AU" sz="700" baseline="30000" dirty="0">
                          <a:effectLst/>
                          <a:latin typeface="Open Sans Light" panose="020B0306030504020204" pitchFamily="34" charset="0"/>
                          <a:ea typeface="Open Sans Light" panose="020B0306030504020204" pitchFamily="34" charset="0"/>
                          <a:cs typeface="Open Sans Light" panose="020B0306030504020204" pitchFamily="34" charset="0"/>
                        </a:rPr>
                        <a:t>8</a:t>
                      </a:r>
                      <a:endParaRPr lang="en-AU" sz="700" baseline="3000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en-AU" sz="7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2.15%</a:t>
                      </a:r>
                      <a:endParaRPr lang="en-AU" sz="7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99814649"/>
                  </a:ext>
                </a:extLst>
              </a:tr>
              <a:tr h="201600">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Best Month</a:t>
                      </a: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AU" sz="7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AU" sz="7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9.20%</a:t>
                      </a:r>
                      <a:endParaRPr lang="en-AU" sz="7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6790190"/>
                  </a:ext>
                </a:extLst>
              </a:tr>
              <a:tr h="201600">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Worst Month</a:t>
                      </a: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15000"/>
                        </a:lnSpc>
                        <a:spcAft>
                          <a:spcPts val="0"/>
                        </a:spcAft>
                      </a:pPr>
                      <a:r>
                        <a:rPr lang="en-AU" sz="7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-6.78%</a:t>
                      </a: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78559271"/>
                  </a:ext>
                </a:extLst>
              </a:tr>
              <a:tr h="201600">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Average Gain in Up Months</a:t>
                      </a: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lnSpc>
                          <a:spcPct val="115000"/>
                        </a:lnSpc>
                        <a:spcAft>
                          <a:spcPts val="0"/>
                        </a:spcAft>
                      </a:pPr>
                      <a:r>
                        <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2.75%</a:t>
                      </a:r>
                      <a:endPar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006691"/>
                  </a:ext>
                </a:extLst>
              </a:tr>
              <a:tr h="201600">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Average Loss in Down Months</a:t>
                      </a: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685800" rtl="0" eaLnBrk="1" latinLnBrk="0" hangingPunct="1">
                        <a:lnSpc>
                          <a:spcPct val="115000"/>
                        </a:lnSpc>
                        <a:spcAft>
                          <a:spcPts val="0"/>
                        </a:spcAft>
                      </a:pPr>
                      <a:r>
                        <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a:t>
                      </a: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1.94%</a:t>
                      </a:r>
                      <a:endPar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19932374"/>
                  </a:ext>
                </a:extLst>
              </a:tr>
              <a:tr h="201600">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Annual Volatility</a:t>
                      </a: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85800" rtl="0" eaLnBrk="1" latinLnBrk="0" hangingPunct="1">
                        <a:lnSpc>
                          <a:spcPct val="115000"/>
                        </a:lnSpc>
                        <a:spcAft>
                          <a:spcPts val="0"/>
                        </a:spcAft>
                      </a:pP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9.83%</a:t>
                      </a:r>
                      <a:endPar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0959142"/>
                  </a:ext>
                </a:extLst>
              </a:tr>
              <a:tr h="201600">
                <a:tc>
                  <a:txBody>
                    <a:bodyPr/>
                    <a:lstStyle/>
                    <a:p>
                      <a:pPr>
                        <a:lnSpc>
                          <a:spcPct val="115000"/>
                        </a:lnSpc>
                        <a:spcAft>
                          <a:spcPts val="0"/>
                        </a:spcAft>
                      </a:pPr>
                      <a:r>
                        <a:rPr lang="en-AU" sz="700" dirty="0">
                          <a:effectLst/>
                          <a:latin typeface="Open Sans Light" panose="020B0306030504020204" pitchFamily="34" charset="0"/>
                          <a:ea typeface="Open Sans Light" panose="020B0306030504020204" pitchFamily="34" charset="0"/>
                          <a:cs typeface="Open Sans Light" panose="020B0306030504020204" pitchFamily="34" charset="0"/>
                        </a:rPr>
                        <a:t>Index Volatility</a:t>
                      </a: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685800" rtl="0" eaLnBrk="1" latinLnBrk="0" hangingPunct="1">
                        <a:lnSpc>
                          <a:spcPct val="115000"/>
                        </a:lnSpc>
                        <a:spcAft>
                          <a:spcPts val="0"/>
                        </a:spcAft>
                      </a:pPr>
                      <a:r>
                        <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10.21%</a:t>
                      </a:r>
                      <a:endPar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35107233"/>
                  </a:ext>
                </a:extLst>
              </a:tr>
            </a:tbl>
          </a:graphicData>
        </a:graphic>
      </p:graphicFrame>
      <p:sp>
        <p:nvSpPr>
          <p:cNvPr id="33" name="Rectangle 32">
            <a:extLst>
              <a:ext uri="{FF2B5EF4-FFF2-40B4-BE49-F238E27FC236}">
                <a16:creationId xmlns:a16="http://schemas.microsoft.com/office/drawing/2014/main" id="{0D072116-6E11-45C3-B2D7-C6BFF11F73D6}"/>
              </a:ext>
            </a:extLst>
          </p:cNvPr>
          <p:cNvSpPr/>
          <p:nvPr/>
        </p:nvSpPr>
        <p:spPr>
          <a:xfrm>
            <a:off x="3591230" y="4081427"/>
            <a:ext cx="2895377" cy="20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t" anchorCtr="0"/>
          <a:lstStyle/>
          <a:p>
            <a:r>
              <a:rPr lang="en-AU" sz="800" dirty="0">
                <a:solidFill>
                  <a:srgbClr val="254062"/>
                </a:solidFill>
                <a:latin typeface="Open Sans Bold"/>
                <a:ea typeface="Open Sans Light" panose="020B0306030504020204" pitchFamily="34" charset="0"/>
                <a:cs typeface="Open Sans Bold"/>
              </a:rPr>
              <a:t>Top three alpha </a:t>
            </a:r>
            <a:r>
              <a:rPr lang="en-AU" sz="800" dirty="0" smtClean="0">
                <a:solidFill>
                  <a:srgbClr val="254062"/>
                </a:solidFill>
                <a:latin typeface="Open Sans Bold"/>
                <a:ea typeface="Open Sans Light" panose="020B0306030504020204" pitchFamily="34" charset="0"/>
                <a:cs typeface="Open Sans Bold"/>
              </a:rPr>
              <a:t>detractors</a:t>
            </a:r>
            <a:r>
              <a:rPr lang="en-AU" sz="800" baseline="30000" dirty="0" smtClean="0">
                <a:solidFill>
                  <a:srgbClr val="254062"/>
                </a:solidFill>
                <a:latin typeface="Open Sans Bold"/>
                <a:ea typeface="Open Sans Light" panose="020B0306030504020204" pitchFamily="34" charset="0"/>
                <a:cs typeface="Open Sans Bold"/>
              </a:rPr>
              <a:t>9  </a:t>
            </a:r>
            <a:r>
              <a:rPr lang="en-AU" sz="800" dirty="0">
                <a:solidFill>
                  <a:srgbClr val="254062"/>
                </a:solidFill>
                <a:latin typeface="Open Sans Light" panose="020B0306030504020204" pitchFamily="34" charset="0"/>
                <a:ea typeface="Open Sans Light" panose="020B0306030504020204" pitchFamily="34" charset="0"/>
                <a:cs typeface="Open Sans Light" panose="020B0306030504020204" pitchFamily="34" charset="0"/>
              </a:rPr>
              <a:t>(bps)</a:t>
            </a:r>
            <a:endParaRPr lang="en-AU" sz="800" baseline="30000" dirty="0">
              <a:solidFill>
                <a:srgbClr val="25406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6" name="Diagram 25">
            <a:extLst>
              <a:ext uri="{FF2B5EF4-FFF2-40B4-BE49-F238E27FC236}">
                <a16:creationId xmlns:a16="http://schemas.microsoft.com/office/drawing/2014/main" id="{8D8EA61E-716A-421F-9288-8204E5BC5C68}"/>
              </a:ext>
            </a:extLst>
          </p:cNvPr>
          <p:cNvGraphicFramePr/>
          <p:nvPr>
            <p:extLst>
              <p:ext uri="{D42A27DB-BD31-4B8C-83A1-F6EECF244321}">
                <p14:modId xmlns:p14="http://schemas.microsoft.com/office/powerpoint/2010/main" val="3980953244"/>
              </p:ext>
            </p:extLst>
          </p:nvPr>
        </p:nvGraphicFramePr>
        <p:xfrm>
          <a:off x="3650631" y="4291682"/>
          <a:ext cx="2880000" cy="9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ectangle 26">
            <a:extLst>
              <a:ext uri="{FF2B5EF4-FFF2-40B4-BE49-F238E27FC236}">
                <a16:creationId xmlns:a16="http://schemas.microsoft.com/office/drawing/2014/main" id="{8BCB3389-E3A7-4AFB-93C2-BBCB5AC0D77C}"/>
              </a:ext>
            </a:extLst>
          </p:cNvPr>
          <p:cNvSpPr/>
          <p:nvPr/>
        </p:nvSpPr>
        <p:spPr>
          <a:xfrm>
            <a:off x="241328" y="4089222"/>
            <a:ext cx="2895377" cy="20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t" anchorCtr="0"/>
          <a:lstStyle/>
          <a:p>
            <a:r>
              <a:rPr lang="en-AU" sz="800" dirty="0">
                <a:solidFill>
                  <a:srgbClr val="254062"/>
                </a:solidFill>
                <a:latin typeface="Open Sans Bold"/>
                <a:ea typeface="Open Sans Light" panose="020B0306030504020204" pitchFamily="34" charset="0"/>
                <a:cs typeface="Open Sans Bold"/>
              </a:rPr>
              <a:t>Top three alpha </a:t>
            </a:r>
            <a:r>
              <a:rPr lang="en-AU" sz="800" dirty="0" smtClean="0">
                <a:solidFill>
                  <a:srgbClr val="254062"/>
                </a:solidFill>
                <a:latin typeface="Open Sans Bold"/>
                <a:ea typeface="Open Sans Light" panose="020B0306030504020204" pitchFamily="34" charset="0"/>
                <a:cs typeface="Open Sans Bold"/>
              </a:rPr>
              <a:t>contributors</a:t>
            </a:r>
            <a:r>
              <a:rPr lang="en-AU" sz="800" baseline="30000" dirty="0">
                <a:solidFill>
                  <a:srgbClr val="254062"/>
                </a:solidFill>
                <a:latin typeface="Open Sans Bold"/>
                <a:ea typeface="Open Sans Light" panose="020B0306030504020204" pitchFamily="34" charset="0"/>
                <a:cs typeface="Open Sans Bold"/>
              </a:rPr>
              <a:t>9</a:t>
            </a:r>
            <a:r>
              <a:rPr lang="en-AU" sz="800" baseline="30000" dirty="0" smtClean="0">
                <a:solidFill>
                  <a:srgbClr val="254062"/>
                </a:solidFill>
                <a:latin typeface="Open Sans Bold"/>
                <a:ea typeface="Open Sans Light" panose="020B0306030504020204" pitchFamily="34" charset="0"/>
                <a:cs typeface="Open Sans Bold"/>
              </a:rPr>
              <a:t> </a:t>
            </a:r>
            <a:r>
              <a:rPr lang="en-AU" sz="800" dirty="0">
                <a:solidFill>
                  <a:srgbClr val="254062"/>
                </a:solidFill>
                <a:latin typeface="Open Sans Light" panose="020B0306030504020204" pitchFamily="34" charset="0"/>
                <a:ea typeface="Open Sans Light" panose="020B0306030504020204" pitchFamily="34" charset="0"/>
                <a:cs typeface="Open Sans Light" panose="020B0306030504020204" pitchFamily="34" charset="0"/>
              </a:rPr>
              <a:t>(bps)</a:t>
            </a:r>
          </a:p>
        </p:txBody>
      </p:sp>
      <p:graphicFrame>
        <p:nvGraphicFramePr>
          <p:cNvPr id="7" name="Diagram 6">
            <a:extLst>
              <a:ext uri="{FF2B5EF4-FFF2-40B4-BE49-F238E27FC236}">
                <a16:creationId xmlns:a16="http://schemas.microsoft.com/office/drawing/2014/main" id="{8DCA2C64-37DE-491A-B845-4CC894A84C57}"/>
              </a:ext>
            </a:extLst>
          </p:cNvPr>
          <p:cNvGraphicFramePr/>
          <p:nvPr>
            <p:extLst>
              <p:ext uri="{D42A27DB-BD31-4B8C-83A1-F6EECF244321}">
                <p14:modId xmlns:p14="http://schemas.microsoft.com/office/powerpoint/2010/main" val="927861263"/>
              </p:ext>
            </p:extLst>
          </p:nvPr>
        </p:nvGraphicFramePr>
        <p:xfrm>
          <a:off x="457328" y="4291682"/>
          <a:ext cx="2880000" cy="93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0" name="Table 39">
            <a:extLst>
              <a:ext uri="{FF2B5EF4-FFF2-40B4-BE49-F238E27FC236}">
                <a16:creationId xmlns:a16="http://schemas.microsoft.com/office/drawing/2014/main" id="{DEDE6E11-3C18-4A32-813D-9629005D3672}"/>
              </a:ext>
            </a:extLst>
          </p:cNvPr>
          <p:cNvGraphicFramePr>
            <a:graphicFrameLocks noGrp="1"/>
          </p:cNvGraphicFramePr>
          <p:nvPr>
            <p:extLst>
              <p:ext uri="{D42A27DB-BD31-4B8C-83A1-F6EECF244321}">
                <p14:modId xmlns:p14="http://schemas.microsoft.com/office/powerpoint/2010/main" val="2158267639"/>
              </p:ext>
            </p:extLst>
          </p:nvPr>
        </p:nvGraphicFramePr>
        <p:xfrm>
          <a:off x="241328" y="457200"/>
          <a:ext cx="3096000" cy="3516124"/>
        </p:xfrm>
        <a:graphic>
          <a:graphicData uri="http://schemas.openxmlformats.org/drawingml/2006/table">
            <a:tbl>
              <a:tblPr>
                <a:tableStyleId>{5C22544A-7EE6-4342-B048-85BDC9FD1C3A}</a:tableStyleId>
              </a:tblPr>
              <a:tblGrid>
                <a:gridCol w="792000">
                  <a:extLst>
                    <a:ext uri="{9D8B030D-6E8A-4147-A177-3AD203B41FA5}">
                      <a16:colId xmlns:a16="http://schemas.microsoft.com/office/drawing/2014/main" val="20000"/>
                    </a:ext>
                  </a:extLst>
                </a:gridCol>
                <a:gridCol w="864000">
                  <a:extLst>
                    <a:ext uri="{9D8B030D-6E8A-4147-A177-3AD203B41FA5}">
                      <a16:colId xmlns:a16="http://schemas.microsoft.com/office/drawing/2014/main" val="20002"/>
                    </a:ext>
                  </a:extLst>
                </a:gridCol>
                <a:gridCol w="727885">
                  <a:extLst>
                    <a:ext uri="{9D8B030D-6E8A-4147-A177-3AD203B41FA5}">
                      <a16:colId xmlns:a16="http://schemas.microsoft.com/office/drawing/2014/main" val="20003"/>
                    </a:ext>
                  </a:extLst>
                </a:gridCol>
                <a:gridCol w="712115">
                  <a:extLst>
                    <a:ext uri="{9D8B030D-6E8A-4147-A177-3AD203B41FA5}">
                      <a16:colId xmlns:a16="http://schemas.microsoft.com/office/drawing/2014/main" val="20004"/>
                    </a:ext>
                  </a:extLst>
                </a:gridCol>
              </a:tblGrid>
              <a:tr h="276124">
                <a:tc>
                  <a:txBody>
                    <a:bodyPr/>
                    <a:lstStyle/>
                    <a:p>
                      <a:pPr algn="l" fontAlgn="ctr"/>
                      <a:r>
                        <a:rPr lang="en-AU" sz="800" b="0" i="0" u="none" strike="noStrike" spc="0" dirty="0">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rPr>
                        <a:t>Stocks (</a:t>
                      </a:r>
                      <a:r>
                        <a:rPr lang="en-AU" sz="800" b="0" i="1" u="none" strike="noStrike" spc="0" dirty="0">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rPr>
                        <a:t>Shorts</a:t>
                      </a:r>
                      <a:r>
                        <a:rPr lang="en-AU" sz="800" b="0" i="0" u="none" strike="noStrike" spc="0" dirty="0">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rPr>
                        <a:t>)</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54062"/>
                    </a:solidFill>
                  </a:tcPr>
                </a:tc>
                <a:tc>
                  <a:txBody>
                    <a:bodyPr/>
                    <a:lstStyle/>
                    <a:p>
                      <a:pPr algn="l" fontAlgn="ctr"/>
                      <a:r>
                        <a:rPr lang="en-US" sz="800" b="0" i="0" u="none" strike="noStrike" spc="0" dirty="0">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rPr>
                        <a:t>Industry</a:t>
                      </a:r>
                      <a:endParaRPr lang="en-AU" sz="800" b="0" i="0" u="none" strike="noStrike" spc="0" dirty="0">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54062"/>
                    </a:solidFill>
                  </a:tcPr>
                </a:tc>
                <a:tc>
                  <a:txBody>
                    <a:bodyPr/>
                    <a:lstStyle/>
                    <a:p>
                      <a:pPr algn="l" fontAlgn="ctr"/>
                      <a:r>
                        <a:rPr lang="en-US" sz="800" b="0" i="0" u="none" strike="noStrike" spc="0" dirty="0">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rPr>
                        <a:t>R</a:t>
                      </a:r>
                      <a:r>
                        <a:rPr lang="en-AU" sz="800" b="0" i="0" u="none" strike="noStrike" spc="0" dirty="0" err="1">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rPr>
                        <a:t>egion</a:t>
                      </a:r>
                      <a:endParaRPr lang="en-AU" sz="800" b="0" i="0" u="none" strike="noStrike" spc="0" dirty="0">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endParaRP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54062"/>
                    </a:solidFill>
                  </a:tcPr>
                </a:tc>
                <a:tc>
                  <a:txBody>
                    <a:bodyPr/>
                    <a:lstStyle/>
                    <a:p>
                      <a:pPr algn="ctr" fontAlgn="ctr"/>
                      <a:r>
                        <a:rPr lang="en-AU" sz="800" b="0" i="0" u="none" strike="noStrike" spc="0" dirty="0">
                          <a:solidFill>
                            <a:schemeClr val="bg1"/>
                          </a:solidFill>
                          <a:effectLst/>
                          <a:latin typeface="Open Sans Bold" panose="020B0806030504020204" pitchFamily="34" charset="0"/>
                          <a:ea typeface="Open Sans Bold" panose="020B0806030504020204" pitchFamily="34" charset="0"/>
                          <a:cs typeface="Open Sans Bold" panose="020B0806030504020204" pitchFamily="34" charset="0"/>
                        </a:rPr>
                        <a:t>Position Weighting</a:t>
                      </a:r>
                    </a:p>
                  </a:txBody>
                  <a:tcPr marL="360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254062"/>
                    </a:solidFill>
                  </a:tcPr>
                </a:tc>
                <a:extLst>
                  <a:ext uri="{0D108BD9-81ED-4DB2-BD59-A6C34878D82A}">
                    <a16:rowId xmlns:a16="http://schemas.microsoft.com/office/drawing/2014/main" val="10000"/>
                  </a:ext>
                </a:extLst>
              </a:tr>
              <a:tr h="324000">
                <a:tc>
                  <a:txBody>
                    <a:bodyPr/>
                    <a:lstStyle/>
                    <a:p>
                      <a:pPr marL="0" algn="l" defTabSz="685800" rtl="0" eaLnBrk="1" latinLnBrk="0" hangingPunct="1">
                        <a:lnSpc>
                          <a:spcPct val="115000"/>
                        </a:lnSpc>
                        <a:spcAft>
                          <a:spcPts val="0"/>
                        </a:spcAft>
                      </a:pPr>
                      <a:r>
                        <a:rPr lang="en-GB" sz="700" i="0" kern="1200" dirty="0" err="1"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Sensata</a:t>
                      </a: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Technologies</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Industrials</a:t>
                      </a: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kumimoji="0" lang="en-AU" sz="7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North America</a:t>
                      </a: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5.4%</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marL="0" algn="l" defTabSz="685800" rtl="0" eaLnBrk="1" fontAlgn="ctr" latinLnBrk="0" hangingPunct="1">
                        <a:lnSpc>
                          <a:spcPct val="115000"/>
                        </a:lnSpc>
                        <a:spcAft>
                          <a:spcPts val="0"/>
                        </a:spcAft>
                      </a:pPr>
                      <a:r>
                        <a:rPr lang="en-AU"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PTC</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5000"/>
                        </a:lnSpc>
                        <a:spcAft>
                          <a:spcPts val="0"/>
                        </a:spcAft>
                      </a:pPr>
                      <a:r>
                        <a:rPr lang="en-AU" sz="7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Information Technology</a:t>
                      </a:r>
                      <a:endParaRPr lang="en-AU" sz="7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North America</a:t>
                      </a: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685800" rtl="0" eaLnBrk="1" fontAlgn="b" latinLnBrk="0" hangingPunct="1">
                        <a:lnSpc>
                          <a:spcPct val="115000"/>
                        </a:lnSpc>
                        <a:spcAft>
                          <a:spcPts val="0"/>
                        </a:spcAft>
                      </a:pPr>
                      <a:r>
                        <a:rPr lang="en-AU"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5.4%</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24000">
                <a:tc>
                  <a:txBody>
                    <a:bodyPr/>
                    <a:lstStyle/>
                    <a:p>
                      <a:pPr marL="0" algn="l" defTabSz="685800" rtl="0" eaLnBrk="1" fontAlgn="ctr"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Flex</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0"/>
                        </a:spcAft>
                      </a:pPr>
                      <a:r>
                        <a:rPr lang="en-AU" sz="7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Information Technology</a:t>
                      </a:r>
                      <a:endParaRPr lang="en-AU" sz="7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North America</a:t>
                      </a:r>
                      <a:endPar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lnSpc>
                          <a:spcPct val="115000"/>
                        </a:lnSpc>
                        <a:spcAft>
                          <a:spcPts val="0"/>
                        </a:spcAft>
                      </a:pPr>
                      <a:r>
                        <a:rPr lang="en-AU"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4.6%</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l">
                        <a:lnSpc>
                          <a:spcPct val="115000"/>
                        </a:lnSpc>
                        <a:spcAft>
                          <a:spcPts val="0"/>
                        </a:spcAft>
                      </a:pPr>
                      <a:r>
                        <a:rPr lang="en-GB" sz="700" i="0" dirty="0" err="1"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Tempur</a:t>
                      </a:r>
                      <a:r>
                        <a:rPr lang="en-GB" sz="700" i="0" baseline="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Sealy</a:t>
                      </a:r>
                      <a:endParaRPr lang="en-AU" sz="70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Consumer Discretionary</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North America</a:t>
                      </a:r>
                      <a:endParaRPr lang="en-AU" sz="70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685800" rtl="0" eaLnBrk="1" fontAlgn="b"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4.5%</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324000">
                <a:tc>
                  <a:txBody>
                    <a:bodyPr/>
                    <a:lstStyle/>
                    <a:p>
                      <a:pPr algn="l">
                        <a:lnSpc>
                          <a:spcPct val="115000"/>
                        </a:lnSpc>
                        <a:spcAft>
                          <a:spcPts val="0"/>
                        </a:spcAft>
                      </a:pPr>
                      <a:r>
                        <a:rPr lang="en-GB" sz="700" i="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Bureau</a:t>
                      </a:r>
                      <a:r>
                        <a:rPr lang="en-GB" sz="700" i="0" baseline="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 Veritas </a:t>
                      </a:r>
                      <a:endParaRPr lang="en-AU" sz="700" i="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Industrials</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AU" sz="70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Europe</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4.5%</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4000">
                <a:tc>
                  <a:txBody>
                    <a:bodyPr/>
                    <a:lstStyle/>
                    <a:p>
                      <a:pPr marL="0" algn="l" defTabSz="685800" rtl="0" eaLnBrk="1" fontAlgn="ctr"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Option Care Health</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685800" rtl="0" eaLnBrk="1" fontAlgn="ctr"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Health Care </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kumimoji="0" lang="en-AU" sz="7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North America</a:t>
                      </a: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685800" rtl="0" eaLnBrk="1" fontAlgn="b"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4.4%</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23328748"/>
                  </a:ext>
                </a:extLst>
              </a:tr>
              <a:tr h="324000">
                <a:tc>
                  <a:txBody>
                    <a:bodyPr/>
                    <a:lstStyle/>
                    <a:p>
                      <a:pPr marL="0" algn="l" defTabSz="685800" rtl="0" eaLnBrk="1" fontAlgn="ctr"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Anritsu</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685800" rtl="0" eaLnBrk="1" fontAlgn="ctr"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Information Technology</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685800" rtl="0" eaLnBrk="1" fontAlgn="ctr" latinLnBrk="0" hangingPunct="1">
                        <a:lnSpc>
                          <a:spcPct val="115000"/>
                        </a:lnSpc>
                        <a:spcAft>
                          <a:spcPts val="0"/>
                        </a:spcAft>
                      </a:pPr>
                      <a:r>
                        <a:rPr lang="en-AU"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Asia Pacific</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4.0%</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4000">
                <a:tc>
                  <a:txBody>
                    <a:bodyPr/>
                    <a:lstStyle/>
                    <a:p>
                      <a:pPr marL="0" algn="l" defTabSz="685800" rtl="0" eaLnBrk="1" fontAlgn="ctr" latinLnBrk="0" hangingPunct="1">
                        <a:lnSpc>
                          <a:spcPct val="115000"/>
                        </a:lnSpc>
                        <a:spcAft>
                          <a:spcPts val="0"/>
                        </a:spcAft>
                      </a:pPr>
                      <a:r>
                        <a:rPr lang="en-GB" sz="700" b="0" i="0" u="none" strike="noStrike"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Techtronic Industries</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a:lnSpc>
                          <a:spcPct val="115000"/>
                        </a:lnSpc>
                        <a:spcAft>
                          <a:spcPts val="0"/>
                        </a:spcAft>
                      </a:pPr>
                      <a:r>
                        <a:rPr lang="en-AU" sz="7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Industrials</a:t>
                      </a:r>
                      <a:endParaRPr lang="en-AU" sz="7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685800" rtl="0" eaLnBrk="1" fontAlgn="ctr" latinLnBrk="0" hangingPunct="1">
                        <a:lnSpc>
                          <a:spcPct val="115000"/>
                        </a:lnSpc>
                        <a:spcAft>
                          <a:spcPts val="0"/>
                        </a:spcAft>
                      </a:pPr>
                      <a:r>
                        <a:rPr lang="en-AU"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Asia Pacific</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685800" rtl="0" eaLnBrk="1" fontAlgn="b" latinLnBrk="0" hangingPunct="1">
                        <a:lnSpc>
                          <a:spcPct val="115000"/>
                        </a:lnSpc>
                        <a:spcAft>
                          <a:spcPts val="0"/>
                        </a:spcAft>
                      </a:pPr>
                      <a:r>
                        <a:rPr lang="en-AU"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3.8%</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324000">
                <a:tc>
                  <a:txBody>
                    <a:bodyPr/>
                    <a:lstStyle/>
                    <a:p>
                      <a:pPr marL="0" algn="l" defTabSz="685800" rtl="0" eaLnBrk="1" fontAlgn="ctr" latinLnBrk="0" hangingPunct="1">
                        <a:lnSpc>
                          <a:spcPct val="115000"/>
                        </a:lnSpc>
                        <a:spcAft>
                          <a:spcPts val="0"/>
                        </a:spcAft>
                      </a:pPr>
                      <a:r>
                        <a:rPr lang="en-GB" sz="700" b="0" i="0" u="none" strike="noStrike"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Comerica</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684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115000"/>
                        </a:lnSpc>
                        <a:spcAft>
                          <a:spcPts val="0"/>
                        </a:spcAft>
                      </a:pPr>
                      <a:r>
                        <a:rPr lang="en-AU" sz="7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Financials</a:t>
                      </a:r>
                      <a:endParaRPr lang="en-AU" sz="7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kumimoji="0" lang="en-AU" sz="7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North America</a:t>
                      </a: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685800" rtl="0" eaLnBrk="1" fontAlgn="b" latinLnBrk="0" hangingPunct="1">
                        <a:lnSpc>
                          <a:spcPct val="115000"/>
                        </a:lnSpc>
                        <a:spcAft>
                          <a:spcPts val="0"/>
                        </a:spcAft>
                      </a:pPr>
                      <a:r>
                        <a:rPr lang="en-AU"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3.7%</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4000">
                <a:tc>
                  <a:txBody>
                    <a:bodyPr/>
                    <a:lstStyle/>
                    <a:p>
                      <a:pPr marL="0" algn="l" defTabSz="685800" rtl="0" eaLnBrk="1" fontAlgn="ctr"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SEB </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685800" rtl="0" eaLnBrk="1" fontAlgn="ctr"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Consumer Discretionary </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15000"/>
                        </a:lnSpc>
                        <a:spcBef>
                          <a:spcPts val="0"/>
                        </a:spcBef>
                        <a:spcAft>
                          <a:spcPts val="0"/>
                        </a:spcAft>
                        <a:buClrTx/>
                        <a:buSzTx/>
                        <a:buFontTx/>
                        <a:buNone/>
                        <a:tabLst/>
                        <a:defRPr/>
                      </a:pPr>
                      <a:r>
                        <a:rPr lang="en-GB" sz="7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Europe</a:t>
                      </a:r>
                      <a:endParaRPr lang="en-AU" sz="7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400" marR="36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685800" rtl="0" eaLnBrk="1" fontAlgn="b" latinLnBrk="0" hangingPunct="1">
                        <a:lnSpc>
                          <a:spcPct val="115000"/>
                        </a:lnSpc>
                        <a:spcAft>
                          <a:spcPts val="0"/>
                        </a:spcAft>
                      </a:pPr>
                      <a:r>
                        <a:rPr lang="en-GB" sz="700" i="0" kern="1200"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3.7%</a:t>
                      </a:r>
                      <a:endParaRPr lang="en-AU" sz="700" i="0" kern="120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82619996"/>
                  </a:ext>
                </a:extLst>
              </a:tr>
            </a:tbl>
          </a:graphicData>
        </a:graphic>
      </p:graphicFrame>
      <p:graphicFrame>
        <p:nvGraphicFramePr>
          <p:cNvPr id="18" name="Chart 17"/>
          <p:cNvGraphicFramePr>
            <a:graphicFrameLocks/>
          </p:cNvGraphicFramePr>
          <p:nvPr>
            <p:extLst>
              <p:ext uri="{D42A27DB-BD31-4B8C-83A1-F6EECF244321}">
                <p14:modId xmlns:p14="http://schemas.microsoft.com/office/powerpoint/2010/main" val="2379807279"/>
              </p:ext>
            </p:extLst>
          </p:nvPr>
        </p:nvGraphicFramePr>
        <p:xfrm>
          <a:off x="0" y="5407832"/>
          <a:ext cx="4611661" cy="2350073"/>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Chart 19"/>
          <p:cNvGraphicFramePr>
            <a:graphicFrameLocks/>
          </p:cNvGraphicFramePr>
          <p:nvPr>
            <p:extLst>
              <p:ext uri="{D42A27DB-BD31-4B8C-83A1-F6EECF244321}">
                <p14:modId xmlns:p14="http://schemas.microsoft.com/office/powerpoint/2010/main" val="1239502317"/>
              </p:ext>
            </p:extLst>
          </p:nvPr>
        </p:nvGraphicFramePr>
        <p:xfrm>
          <a:off x="3009827" y="5495912"/>
          <a:ext cx="4963952" cy="2261994"/>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345999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600"/>
          </a:spcBef>
          <a:spcAft>
            <a:spcPts val="600"/>
          </a:spcAft>
          <a:defRPr sz="800" dirty="0">
            <a:solidFill>
              <a:srgbClr val="254062"/>
            </a:solidFill>
            <a:latin typeface="Open Sans Bold"/>
            <a:ea typeface="Open Sans Light" panose="020B0306030504020204" pitchFamily="34" charset="0"/>
            <a:cs typeface="Open Sans Bold"/>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51919</TotalTime>
  <Words>2249</Words>
  <Application>Microsoft Office PowerPoint</Application>
  <PresentationFormat>A4 Paper (210x297 mm)</PresentationFormat>
  <Paragraphs>162</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Bebas Neue</vt:lpstr>
      <vt:lpstr>Calibri</vt:lpstr>
      <vt:lpstr>Calibri Light</vt:lpstr>
      <vt:lpstr>Open Sans</vt:lpstr>
      <vt:lpstr>Open Sans Bold</vt:lpstr>
      <vt:lpstr>Open Sans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MGOF Monthly Report</dc:title>
  <dc:creator>Irene Kardasis</dc:creator>
  <cp:lastModifiedBy>Anika Bolon</cp:lastModifiedBy>
  <cp:revision>1064</cp:revision>
  <cp:lastPrinted>2021-03-11T00:18:01Z</cp:lastPrinted>
  <dcterms:created xsi:type="dcterms:W3CDTF">2017-09-12T13:33:31Z</dcterms:created>
  <dcterms:modified xsi:type="dcterms:W3CDTF">2021-03-11T23:01:10Z</dcterms:modified>
</cp:coreProperties>
</file>